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82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8" r:id="rId3"/>
    <p:sldId id="294" r:id="rId4"/>
    <p:sldId id="293" r:id="rId5"/>
    <p:sldId id="262" r:id="rId6"/>
    <p:sldId id="263" r:id="rId7"/>
    <p:sldId id="264" r:id="rId8"/>
    <p:sldId id="266" r:id="rId9"/>
    <p:sldId id="268" r:id="rId10"/>
    <p:sldId id="269" r:id="rId11"/>
    <p:sldId id="271" r:id="rId12"/>
    <p:sldId id="270" r:id="rId13"/>
    <p:sldId id="272" r:id="rId14"/>
    <p:sldId id="274" r:id="rId15"/>
    <p:sldId id="295" r:id="rId16"/>
    <p:sldId id="296" r:id="rId17"/>
    <p:sldId id="276" r:id="rId18"/>
    <p:sldId id="279" r:id="rId19"/>
    <p:sldId id="280" r:id="rId20"/>
    <p:sldId id="281" r:id="rId21"/>
    <p:sldId id="282" r:id="rId22"/>
    <p:sldId id="283" r:id="rId23"/>
    <p:sldId id="284" r:id="rId24"/>
    <p:sldId id="286" r:id="rId25"/>
    <p:sldId id="287" r:id="rId26"/>
    <p:sldId id="288" r:id="rId27"/>
    <p:sldId id="289" r:id="rId28"/>
    <p:sldId id="297" r:id="rId29"/>
    <p:sldId id="292" r:id="rId30"/>
    <p:sldId id="291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48"/>
    <p:restoredTop sz="96137"/>
  </p:normalViewPr>
  <p:slideViewPr>
    <p:cSldViewPr snapToGrid="0" snapToObjects="1">
      <p:cViewPr varScale="1">
        <p:scale>
          <a:sx n="118" d="100"/>
          <a:sy n="118" d="100"/>
        </p:scale>
        <p:origin x="208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EA9C01E-AECC-8042-B3CC-D4777DEC12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38907E-25B1-F841-A944-C6FB42E0E83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7D2550-E6D6-0849-835A-C9C8EC75A8A3}" type="datetimeFigureOut">
              <a:rPr lang="de-DE" smtClean="0"/>
              <a:t>15.05.24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A0215D-88D0-9D4F-9A04-616004D0F4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0BFA8A-D6C6-4342-9FF7-16A03DC684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4822E-3F25-9F49-8ECE-1D726BDBB6B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47432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51738-BD2E-F34B-8781-D8A59EB057D2}" type="datetimeFigureOut">
              <a:rPr lang="de-DE" smtClean="0"/>
              <a:t>15.05.24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A0CB47-19CF-AD47-A9F2-1775022D80A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2398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789B2-FA2C-5148-9D61-EE34E1FD4291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35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3AE1C-7E76-CD4E-B291-F3F1CB405E73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17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4C8CE-5C1A-4149-B515-6090AC168381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184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DEFA6-3A0C-DB42-A73F-AA4A3799A733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779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D1B9C-CD9F-8948-8841-9CE0818CD502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396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F933-3FD9-9F4A-A441-DD88FB6EB7D4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417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C7FA-029F-D842-A0FC-BBADB69AA3AB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224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CF439-C221-3247-B26F-405987CA1AE2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069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40536-A8AD-D04A-9004-DEF9768895A2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929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7AFE7-92C5-5F4B-B204-CAC72A46E98E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228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B9C2D-64AF-CE44-9BCB-80FBD888FE13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54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0A232-7BC8-9B41-9BA3-2DB1831A1520}" type="datetime1">
              <a:rPr lang="de-DE" smtClean="0"/>
              <a:t>15.05.24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131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6MzmIUwFzds&amp;t=9s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6LELq9ZbS8o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145/2858036.2858288" TargetMode="External"/><Relationship Id="rId13" Type="http://schemas.openxmlformats.org/officeDocument/2006/relationships/hyperlink" Target="https://doi.org/10.1044/0161-1461(2002/009)" TargetMode="External"/><Relationship Id="rId3" Type="http://schemas.openxmlformats.org/officeDocument/2006/relationships/hyperlink" Target="https://www.statista.com/statistics/973815/worldwide-digital-voice-assistant-in-use/" TargetMode="External"/><Relationship Id="rId7" Type="http://schemas.openxmlformats.org/officeDocument/2006/relationships/hyperlink" Target="https://doi.org/10.1017/S030500090000088X" TargetMode="External"/><Relationship Id="rId12" Type="http://schemas.openxmlformats.org/officeDocument/2006/relationships/hyperlink" Target="https://doi.org/10.1145/2858036.2858478" TargetMode="External"/><Relationship Id="rId17" Type="http://schemas.openxmlformats.org/officeDocument/2006/relationships/hyperlink" Target="https://www.yaguara.co/voice-search-statistics/" TargetMode="External"/><Relationship Id="rId2" Type="http://schemas.openxmlformats.org/officeDocument/2006/relationships/image" Target="../media/image1.jpg"/><Relationship Id="rId16" Type="http://schemas.openxmlformats.org/officeDocument/2006/relationships/hyperlink" Target="https://www.asha.org/public/speech/development/45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145/3098279.3098539" TargetMode="External"/><Relationship Id="rId11" Type="http://schemas.openxmlformats.org/officeDocument/2006/relationships/hyperlink" Target="https://doi.org/10.1109/ROBOT.2008.4543743" TargetMode="External"/><Relationship Id="rId5" Type="http://schemas.openxmlformats.org/officeDocument/2006/relationships/hyperlink" Target="https://doi.org/10.1145/2484028.2484092" TargetMode="External"/><Relationship Id="rId15" Type="http://schemas.openxmlformats.org/officeDocument/2006/relationships/hyperlink" Target="https://doi.org/10.1044/leader.FTR1.17132012.14" TargetMode="External"/><Relationship Id="rId10" Type="http://schemas.openxmlformats.org/officeDocument/2006/relationships/hyperlink" Target="https://doi.org/10.1016/0010-0277(88)90003-0" TargetMode="External"/><Relationship Id="rId4" Type="http://schemas.openxmlformats.org/officeDocument/2006/relationships/hyperlink" Target="https://www.statista.com/statistics/1029573/us-voice-assistant-users/" TargetMode="External"/><Relationship Id="rId9" Type="http://schemas.openxmlformats.org/officeDocument/2006/relationships/hyperlink" Target="https://doi.org/10.1044/jshd.4702.123" TargetMode="External"/><Relationship Id="rId14" Type="http://schemas.openxmlformats.org/officeDocument/2006/relationships/hyperlink" Target="https://doi.org/10.1097/01.TLD.0000269929.41751.6b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1DBFAB-2C4D-8C49-BB63-F36FF5109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520" y="152400"/>
            <a:ext cx="11284926" cy="3030637"/>
          </a:xfrm>
        </p:spPr>
        <p:txBody>
          <a:bodyPr anchor="b">
            <a:normAutofit fontScale="90000"/>
          </a:bodyPr>
          <a:lstStyle/>
          <a:p>
            <a:br>
              <a:rPr lang="de-DE" sz="4800" b="1" dirty="0">
                <a:solidFill>
                  <a:srgbClr val="FFFFFF"/>
                </a:solidFill>
              </a:rPr>
            </a:br>
            <a:br>
              <a:rPr lang="de-DE" sz="4800" b="1" dirty="0">
                <a:solidFill>
                  <a:srgbClr val="FFFFFF"/>
                </a:solidFill>
              </a:rPr>
            </a:br>
            <a:br>
              <a:rPr lang="de-DE" sz="4800" b="1" dirty="0">
                <a:solidFill>
                  <a:srgbClr val="FFFFFF"/>
                </a:solidFill>
              </a:rPr>
            </a:br>
            <a:br>
              <a:rPr lang="de-DE" sz="4800" b="1" dirty="0">
                <a:solidFill>
                  <a:srgbClr val="FFFFFF"/>
                </a:solidFill>
              </a:rPr>
            </a:br>
            <a:r>
              <a:rPr lang="de-DE" sz="4800" b="1" dirty="0">
                <a:solidFill>
                  <a:srgbClr val="FFFFFF"/>
                </a:solidFill>
              </a:rPr>
              <a:t>Communication </a:t>
            </a:r>
            <a:r>
              <a:rPr lang="de-DE" sz="4800" b="1" dirty="0" err="1">
                <a:solidFill>
                  <a:srgbClr val="FFFFFF"/>
                </a:solidFill>
              </a:rPr>
              <a:t>Breakdowns</a:t>
            </a:r>
            <a:br>
              <a:rPr lang="de-DE" sz="4800" b="1" dirty="0">
                <a:solidFill>
                  <a:srgbClr val="FFFFFF"/>
                </a:solidFill>
              </a:rPr>
            </a:br>
            <a:r>
              <a:rPr lang="de-DE" sz="4800" b="1" dirty="0">
                <a:solidFill>
                  <a:srgbClr val="FFFFFF"/>
                </a:solidFill>
              </a:rPr>
              <a:t> </a:t>
            </a:r>
            <a:br>
              <a:rPr lang="de-DE" sz="4800" b="1" dirty="0">
                <a:solidFill>
                  <a:srgbClr val="FFFFFF"/>
                </a:solidFill>
              </a:rPr>
            </a:br>
            <a:r>
              <a:rPr lang="de-DE" sz="4800" b="1" dirty="0" err="1">
                <a:solidFill>
                  <a:srgbClr val="FFFFFF"/>
                </a:solidFill>
              </a:rPr>
              <a:t>Between</a:t>
            </a:r>
            <a:r>
              <a:rPr lang="de-DE" sz="4800" b="1" dirty="0">
                <a:solidFill>
                  <a:srgbClr val="FFFFFF"/>
                </a:solidFill>
              </a:rPr>
              <a:t> </a:t>
            </a:r>
            <a:br>
              <a:rPr lang="de-DE" sz="4800" b="1" dirty="0">
                <a:solidFill>
                  <a:srgbClr val="FFFFFF"/>
                </a:solidFill>
              </a:rPr>
            </a:br>
            <a:br>
              <a:rPr lang="de-DE" sz="4800" b="1" dirty="0">
                <a:solidFill>
                  <a:srgbClr val="FFFFFF"/>
                </a:solidFill>
              </a:rPr>
            </a:br>
            <a:r>
              <a:rPr lang="de-DE" sz="4800" b="1" dirty="0" err="1">
                <a:solidFill>
                  <a:srgbClr val="FFFFFF"/>
                </a:solidFill>
              </a:rPr>
              <a:t>Families</a:t>
            </a:r>
            <a:r>
              <a:rPr lang="de-DE" sz="4800" b="1" dirty="0">
                <a:solidFill>
                  <a:srgbClr val="FFFFFF"/>
                </a:solidFill>
              </a:rPr>
              <a:t> </a:t>
            </a:r>
            <a:r>
              <a:rPr lang="de-DE" sz="4800" b="1" dirty="0" err="1">
                <a:solidFill>
                  <a:srgbClr val="FFFFFF"/>
                </a:solidFill>
              </a:rPr>
              <a:t>and</a:t>
            </a:r>
            <a:r>
              <a:rPr lang="de-DE" sz="4800" b="1" dirty="0">
                <a:solidFill>
                  <a:srgbClr val="FFFFFF"/>
                </a:solidFill>
              </a:rPr>
              <a:t> Alexa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A3DC57-44F1-404B-BF89-2F659FDD7E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5" y="4246918"/>
            <a:ext cx="12115797" cy="1354311"/>
          </a:xfrm>
        </p:spPr>
        <p:txBody>
          <a:bodyPr anchor="ctr">
            <a:normAutofit/>
          </a:bodyPr>
          <a:lstStyle/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Erin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Beneteau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Julie A.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Kientz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Olivia K. Richards Jason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Yip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Mingrui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Zhang Alexis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Hiniker</a:t>
            </a:r>
            <a:b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B771A5-9CB3-3541-A572-C8BB6AF015EA}"/>
              </a:ext>
            </a:extLst>
          </p:cNvPr>
          <p:cNvSpPr txBox="1"/>
          <p:nvPr/>
        </p:nvSpPr>
        <p:spPr>
          <a:xfrm>
            <a:off x="7478487" y="2998371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2019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C0072A9E-02D8-1646-ACBA-7438B7B67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" y="5415317"/>
            <a:ext cx="1968575" cy="1442683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9B69AEA9-A0CC-F04C-A2C9-4239D4D77CBD}"/>
              </a:ext>
            </a:extLst>
          </p:cNvPr>
          <p:cNvSpPr txBox="1"/>
          <p:nvPr/>
        </p:nvSpPr>
        <p:spPr>
          <a:xfrm>
            <a:off x="9446588" y="5813492"/>
            <a:ext cx="1840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Presentation</a:t>
            </a:r>
            <a:r>
              <a:rPr lang="de-DE" b="1" dirty="0"/>
              <a:t> </a:t>
            </a:r>
            <a:r>
              <a:rPr lang="de-DE" b="1" dirty="0" err="1"/>
              <a:t>By</a:t>
            </a:r>
            <a:r>
              <a:rPr lang="de-DE" b="1" dirty="0"/>
              <a:t>:</a:t>
            </a:r>
          </a:p>
          <a:p>
            <a:r>
              <a:rPr lang="de-DE" b="1" dirty="0"/>
              <a:t>Syed Zain Ali</a:t>
            </a:r>
          </a:p>
        </p:txBody>
      </p:sp>
    </p:spTree>
    <p:extLst>
      <p:ext uri="{BB962C8B-B14F-4D97-AF65-F5344CB8AC3E}">
        <p14:creationId xmlns:p14="http://schemas.microsoft.com/office/powerpoint/2010/main" val="172965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8D0195-6FF7-FF45-B688-46F02B650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E772A8-0043-DC41-9813-58007824198C}"/>
              </a:ext>
            </a:extLst>
          </p:cNvPr>
          <p:cNvSpPr txBox="1"/>
          <p:nvPr/>
        </p:nvSpPr>
        <p:spPr>
          <a:xfrm>
            <a:off x="5000264" y="288669"/>
            <a:ext cx="15508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Method</a:t>
            </a:r>
            <a:endParaRPr lang="de-DE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5F6570-449A-B24E-B250-E6AC3F875233}"/>
              </a:ext>
            </a:extLst>
          </p:cNvPr>
          <p:cNvSpPr txBox="1"/>
          <p:nvPr/>
        </p:nvSpPr>
        <p:spPr>
          <a:xfrm>
            <a:off x="497713" y="1254712"/>
            <a:ext cx="11248849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10 diverse </a:t>
            </a:r>
            <a:r>
              <a:rPr lang="de-DE" sz="2200" dirty="0" err="1"/>
              <a:t>families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Two</a:t>
            </a:r>
            <a:r>
              <a:rPr lang="de-DE" sz="2200" dirty="0"/>
              <a:t> </a:t>
            </a:r>
            <a:r>
              <a:rPr lang="de-DE" sz="2200" dirty="0" err="1"/>
              <a:t>families</a:t>
            </a:r>
            <a:r>
              <a:rPr lang="de-DE" sz="2200" dirty="0"/>
              <a:t> </a:t>
            </a:r>
            <a:r>
              <a:rPr lang="de-DE" sz="2200" dirty="0" err="1"/>
              <a:t>were</a:t>
            </a:r>
            <a:r>
              <a:rPr lang="de-DE" sz="2200" dirty="0"/>
              <a:t> bilingual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Audio </a:t>
            </a:r>
            <a:r>
              <a:rPr lang="de-DE" sz="2200" dirty="0" err="1"/>
              <a:t>data</a:t>
            </a:r>
            <a:r>
              <a:rPr lang="de-DE" sz="2200" dirty="0"/>
              <a:t> </a:t>
            </a:r>
            <a:r>
              <a:rPr lang="de-DE" sz="2200" dirty="0" err="1"/>
              <a:t>throughout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four-week</a:t>
            </a:r>
            <a:r>
              <a:rPr lang="de-DE" sz="2200" dirty="0"/>
              <a:t> </a:t>
            </a:r>
            <a:r>
              <a:rPr lang="de-DE" sz="2200" dirty="0" err="1"/>
              <a:t>period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Record</a:t>
            </a:r>
            <a:r>
              <a:rPr lang="de-DE" sz="2200" dirty="0"/>
              <a:t> </a:t>
            </a:r>
            <a:r>
              <a:rPr lang="de-DE" sz="2200" dirty="0" err="1"/>
              <a:t>interactions</a:t>
            </a:r>
            <a:r>
              <a:rPr lang="de-DE" sz="2200" dirty="0"/>
              <a:t> </a:t>
            </a:r>
            <a:r>
              <a:rPr lang="de-DE" sz="2200" dirty="0" err="1"/>
              <a:t>every</a:t>
            </a:r>
            <a:r>
              <a:rPr lang="de-DE" sz="2200" dirty="0"/>
              <a:t> time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trigger</a:t>
            </a:r>
            <a:r>
              <a:rPr lang="de-DE" sz="2200" dirty="0"/>
              <a:t> </a:t>
            </a:r>
            <a:r>
              <a:rPr lang="de-DE" sz="2200" dirty="0" err="1"/>
              <a:t>word</a:t>
            </a:r>
            <a:r>
              <a:rPr lang="de-DE" sz="2200" dirty="0"/>
              <a:t> “Alexa“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Capture </a:t>
            </a:r>
            <a:r>
              <a:rPr lang="de-DE" sz="2200" dirty="0" err="1"/>
              <a:t>audio</a:t>
            </a:r>
            <a:r>
              <a:rPr lang="de-DE" sz="2200" dirty="0"/>
              <a:t> </a:t>
            </a:r>
            <a:r>
              <a:rPr lang="de-DE" sz="2200" dirty="0" err="1"/>
              <a:t>recordings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participants</a:t>
            </a:r>
            <a:r>
              <a:rPr lang="de-DE" sz="2200" dirty="0"/>
              <a:t>’ </a:t>
            </a:r>
            <a:r>
              <a:rPr lang="de-DE" sz="2200" dirty="0" err="1"/>
              <a:t>interactions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Echo </a:t>
            </a:r>
            <a:r>
              <a:rPr lang="de-DE" sz="2200" dirty="0" err="1"/>
              <a:t>Dot</a:t>
            </a:r>
            <a:r>
              <a:rPr lang="de-DE" sz="2200" dirty="0"/>
              <a:t>, </a:t>
            </a:r>
            <a:r>
              <a:rPr lang="de-DE" sz="2200" dirty="0" err="1"/>
              <a:t>we</a:t>
            </a:r>
            <a:r>
              <a:rPr lang="de-DE" sz="2200" dirty="0"/>
              <a:t> </a:t>
            </a:r>
            <a:r>
              <a:rPr lang="de-DE" sz="2200" dirty="0" err="1"/>
              <a:t>created</a:t>
            </a:r>
            <a:r>
              <a:rPr lang="de-DE" sz="2200" dirty="0"/>
              <a:t> an </a:t>
            </a:r>
            <a:r>
              <a:rPr lang="de-DE" sz="2200" dirty="0" err="1"/>
              <a:t>audio</a:t>
            </a:r>
            <a:r>
              <a:rPr lang="de-DE" sz="2200" dirty="0"/>
              <a:t> </a:t>
            </a:r>
          </a:p>
          <a:p>
            <a:r>
              <a:rPr lang="de-DE" sz="2200" dirty="0"/>
              <a:t>      </a:t>
            </a:r>
            <a:r>
              <a:rPr lang="de-DE" sz="2200" dirty="0" err="1"/>
              <a:t>buffer</a:t>
            </a:r>
            <a:r>
              <a:rPr lang="de-DE" sz="2200" dirty="0"/>
              <a:t> </a:t>
            </a:r>
            <a:r>
              <a:rPr lang="de-DE" sz="2200" dirty="0" err="1"/>
              <a:t>system</a:t>
            </a:r>
            <a:r>
              <a:rPr lang="de-DE" sz="2200" dirty="0"/>
              <a:t> </a:t>
            </a:r>
            <a:r>
              <a:rPr lang="de-DE" sz="2200" dirty="0" err="1"/>
              <a:t>inspired</a:t>
            </a:r>
            <a:r>
              <a:rPr lang="de-DE" sz="2200" dirty="0"/>
              <a:t> </a:t>
            </a:r>
            <a:r>
              <a:rPr lang="de-DE" sz="2200" dirty="0" err="1"/>
              <a:t>by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open </a:t>
            </a:r>
            <a:r>
              <a:rPr lang="de-DE" sz="2200" dirty="0" err="1"/>
              <a:t>source</a:t>
            </a:r>
            <a:r>
              <a:rPr lang="de-DE" sz="2200" dirty="0"/>
              <a:t> </a:t>
            </a:r>
            <a:r>
              <a:rPr lang="de-DE" sz="2200" dirty="0" err="1"/>
              <a:t>code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 </a:t>
            </a:r>
            <a:r>
              <a:rPr lang="de-DE" sz="2200" dirty="0" err="1"/>
              <a:t>Porcheron</a:t>
            </a:r>
            <a:r>
              <a:rPr lang="de-DE" sz="2200" dirty="0"/>
              <a:t> 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It</a:t>
            </a:r>
            <a:r>
              <a:rPr lang="de-DE" sz="2200" dirty="0"/>
              <a:t> </a:t>
            </a:r>
            <a:r>
              <a:rPr lang="de-DE" sz="2200" dirty="0" err="1"/>
              <a:t>saves</a:t>
            </a:r>
            <a:r>
              <a:rPr lang="de-DE" sz="2200" dirty="0"/>
              <a:t> </a:t>
            </a:r>
            <a:r>
              <a:rPr lang="de-DE" sz="2200" dirty="0" err="1"/>
              <a:t>one</a:t>
            </a:r>
            <a:r>
              <a:rPr lang="de-DE" sz="2200" dirty="0"/>
              <a:t> </a:t>
            </a:r>
            <a:r>
              <a:rPr lang="de-DE" sz="2200" dirty="0" err="1"/>
              <a:t>minute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audio</a:t>
            </a:r>
            <a:r>
              <a:rPr lang="de-DE" sz="2200" dirty="0"/>
              <a:t> </a:t>
            </a:r>
            <a:r>
              <a:rPr lang="de-DE" sz="2200" dirty="0" err="1"/>
              <a:t>prior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trigger</a:t>
            </a:r>
            <a:r>
              <a:rPr lang="de-DE" sz="2200" dirty="0"/>
              <a:t> </a:t>
            </a:r>
            <a:r>
              <a:rPr lang="de-DE" sz="2200" dirty="0" err="1"/>
              <a:t>word</a:t>
            </a:r>
            <a:r>
              <a:rPr lang="de-DE" sz="2200" dirty="0"/>
              <a:t>, </a:t>
            </a:r>
            <a:r>
              <a:rPr lang="de-DE" sz="2200" dirty="0" err="1"/>
              <a:t>along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three</a:t>
            </a:r>
            <a:r>
              <a:rPr lang="de-DE" sz="2200" dirty="0"/>
              <a:t> additional </a:t>
            </a:r>
            <a:r>
              <a:rPr lang="de-DE" sz="2200" dirty="0" err="1"/>
              <a:t>minutes</a:t>
            </a:r>
            <a:r>
              <a:rPr lang="de-DE" sz="2200" dirty="0"/>
              <a:t> </a:t>
            </a:r>
          </a:p>
          <a:p>
            <a:r>
              <a:rPr lang="de-DE" sz="2200" dirty="0"/>
              <a:t>      </a:t>
            </a:r>
            <a:r>
              <a:rPr lang="de-DE" sz="2200" dirty="0" err="1"/>
              <a:t>during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after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trigger</a:t>
            </a:r>
            <a:r>
              <a:rPr lang="de-DE" sz="2200" dirty="0"/>
              <a:t> </a:t>
            </a:r>
            <a:r>
              <a:rPr lang="de-DE" sz="2200" dirty="0" err="1"/>
              <a:t>word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spoken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Compensated</a:t>
            </a:r>
            <a:r>
              <a:rPr lang="de-DE" sz="2200" dirty="0"/>
              <a:t> </a:t>
            </a:r>
            <a:r>
              <a:rPr lang="de-DE" sz="2200" dirty="0" err="1"/>
              <a:t>families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US$100 in </a:t>
            </a:r>
            <a:r>
              <a:rPr lang="de-DE" sz="2200" dirty="0" err="1"/>
              <a:t>gift</a:t>
            </a:r>
            <a:r>
              <a:rPr lang="de-DE" sz="2200" dirty="0"/>
              <a:t> </a:t>
            </a:r>
            <a:r>
              <a:rPr lang="de-DE" sz="2200" dirty="0" err="1"/>
              <a:t>cards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</a:t>
            </a:r>
            <a:r>
              <a:rPr lang="de-DE" sz="2200" dirty="0" err="1"/>
              <a:t>completing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study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Approved</a:t>
            </a:r>
            <a:r>
              <a:rPr lang="de-DE" sz="2200" dirty="0"/>
              <a:t> </a:t>
            </a:r>
            <a:r>
              <a:rPr lang="de-DE" sz="2200" dirty="0" err="1"/>
              <a:t>by</a:t>
            </a:r>
            <a:r>
              <a:rPr lang="de-DE" sz="2200" dirty="0"/>
              <a:t> </a:t>
            </a:r>
            <a:r>
              <a:rPr lang="de-DE" sz="2200" dirty="0" err="1"/>
              <a:t>university’s</a:t>
            </a:r>
            <a:r>
              <a:rPr lang="de-DE" sz="2200" dirty="0"/>
              <a:t> </a:t>
            </a:r>
            <a:r>
              <a:rPr lang="de-DE" sz="2200" dirty="0" err="1"/>
              <a:t>Institutional</a:t>
            </a:r>
            <a:r>
              <a:rPr lang="de-DE" sz="2200" dirty="0"/>
              <a:t> Review Board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3087872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0B5194-5E46-AA41-8FD2-15D610AE0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515624-E18D-9F48-B1FA-5BC7A5DC8B69}"/>
              </a:ext>
            </a:extLst>
          </p:cNvPr>
          <p:cNvSpPr txBox="1"/>
          <p:nvPr/>
        </p:nvSpPr>
        <p:spPr>
          <a:xfrm>
            <a:off x="5000264" y="288669"/>
            <a:ext cx="15508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Method</a:t>
            </a:r>
            <a:endParaRPr lang="de-DE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598F18-787D-C24B-82D6-AB16D87F90AB}"/>
              </a:ext>
            </a:extLst>
          </p:cNvPr>
          <p:cNvSpPr txBox="1"/>
          <p:nvPr/>
        </p:nvSpPr>
        <p:spPr>
          <a:xfrm>
            <a:off x="196609" y="1678328"/>
            <a:ext cx="12075742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Deployed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audio</a:t>
            </a:r>
            <a:r>
              <a:rPr lang="de-DE" sz="2200" dirty="0"/>
              <a:t> </a:t>
            </a:r>
            <a:r>
              <a:rPr lang="de-DE" sz="2200" dirty="0" err="1"/>
              <a:t>recording</a:t>
            </a:r>
            <a:r>
              <a:rPr lang="de-DE" sz="2200" dirty="0"/>
              <a:t> </a:t>
            </a:r>
            <a:r>
              <a:rPr lang="de-DE" sz="2200" dirty="0" err="1"/>
              <a:t>system</a:t>
            </a:r>
            <a:r>
              <a:rPr lang="de-DE" sz="2200" dirty="0"/>
              <a:t> on a Samsung </a:t>
            </a:r>
            <a:r>
              <a:rPr lang="de-DE" sz="2200" dirty="0" err="1"/>
              <a:t>tablet</a:t>
            </a:r>
            <a:r>
              <a:rPr lang="de-DE" sz="2200" dirty="0"/>
              <a:t> </a:t>
            </a:r>
            <a:r>
              <a:rPr lang="de-DE" sz="2200" dirty="0" err="1"/>
              <a:t>computer</a:t>
            </a:r>
            <a:r>
              <a:rPr lang="de-DE" sz="2200" dirty="0"/>
              <a:t> </a:t>
            </a:r>
            <a:r>
              <a:rPr lang="de-DE" sz="2200" dirty="0" err="1"/>
              <a:t>that</a:t>
            </a:r>
            <a:r>
              <a:rPr lang="de-DE" sz="2200" dirty="0"/>
              <a:t> </a:t>
            </a:r>
            <a:r>
              <a:rPr lang="de-DE" sz="2200" dirty="0" err="1"/>
              <a:t>families</a:t>
            </a:r>
            <a:r>
              <a:rPr lang="de-DE" sz="2200" dirty="0"/>
              <a:t> </a:t>
            </a:r>
            <a:r>
              <a:rPr lang="de-DE" sz="2200" dirty="0" err="1"/>
              <a:t>placed</a:t>
            </a:r>
            <a:r>
              <a:rPr lang="de-DE" sz="2200" dirty="0"/>
              <a:t> </a:t>
            </a:r>
            <a:r>
              <a:rPr lang="de-DE" sz="2200" dirty="0" err="1"/>
              <a:t>near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</a:p>
          <a:p>
            <a:r>
              <a:rPr lang="de-DE" sz="2200" dirty="0"/>
              <a:t>     Echo </a:t>
            </a:r>
            <a:r>
              <a:rPr lang="de-DE" sz="2200" dirty="0" err="1"/>
              <a:t>Dot</a:t>
            </a:r>
            <a:r>
              <a:rPr lang="de-DE" sz="2200" dirty="0"/>
              <a:t> in </a:t>
            </a:r>
            <a:r>
              <a:rPr lang="de-DE" sz="2200" dirty="0" err="1"/>
              <a:t>each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 </a:t>
            </a:r>
            <a:r>
              <a:rPr lang="de-DE" sz="2200" dirty="0" err="1"/>
              <a:t>their</a:t>
            </a:r>
            <a:r>
              <a:rPr lang="de-DE" sz="2200" dirty="0"/>
              <a:t> </a:t>
            </a:r>
            <a:r>
              <a:rPr lang="de-DE" sz="2200" dirty="0" err="1"/>
              <a:t>homes</a:t>
            </a:r>
            <a:r>
              <a:rPr lang="de-DE" sz="2200" dirty="0"/>
              <a:t>. 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Keep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tablet</a:t>
            </a:r>
            <a:r>
              <a:rPr lang="de-DE" sz="2200" dirty="0"/>
              <a:t> </a:t>
            </a:r>
            <a:r>
              <a:rPr lang="de-DE" sz="2200" dirty="0" err="1"/>
              <a:t>plugged</a:t>
            </a:r>
            <a:r>
              <a:rPr lang="de-DE" sz="2200" dirty="0"/>
              <a:t> in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no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use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tablet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</a:t>
            </a:r>
            <a:r>
              <a:rPr lang="de-DE" sz="2200" dirty="0" err="1"/>
              <a:t>anything</a:t>
            </a:r>
            <a:r>
              <a:rPr lang="de-DE" sz="2200" dirty="0"/>
              <a:t> , </a:t>
            </a:r>
            <a:r>
              <a:rPr lang="de-DE" sz="2200" dirty="0" err="1"/>
              <a:t>audio</a:t>
            </a:r>
            <a:r>
              <a:rPr lang="de-DE" sz="2200" dirty="0"/>
              <a:t> </a:t>
            </a:r>
            <a:r>
              <a:rPr lang="de-DE" sz="2200" dirty="0" err="1"/>
              <a:t>recording</a:t>
            </a:r>
            <a:r>
              <a:rPr lang="de-DE" sz="2200" dirty="0"/>
              <a:t> “</a:t>
            </a:r>
            <a:r>
              <a:rPr lang="de-DE" sz="2200" dirty="0" err="1"/>
              <a:t>record</a:t>
            </a:r>
            <a:r>
              <a:rPr lang="de-DE" sz="2200" dirty="0"/>
              <a:t> a </a:t>
            </a:r>
            <a:r>
              <a:rPr lang="de-DE" sz="2200" dirty="0" err="1"/>
              <a:t>thought</a:t>
            </a:r>
            <a:r>
              <a:rPr lang="de-DE" sz="2200" dirty="0"/>
              <a:t>” </a:t>
            </a:r>
          </a:p>
          <a:p>
            <a:r>
              <a:rPr lang="de-DE" sz="2200" dirty="0"/>
              <a:t>     </a:t>
            </a:r>
            <a:r>
              <a:rPr lang="de-DE" sz="2200" dirty="0" err="1"/>
              <a:t>button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a “</a:t>
            </a:r>
            <a:r>
              <a:rPr lang="de-DE" sz="2200" dirty="0" err="1"/>
              <a:t>delete</a:t>
            </a:r>
            <a:r>
              <a:rPr lang="de-DE" sz="2200" dirty="0"/>
              <a:t>” 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None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Families</a:t>
            </a:r>
            <a:r>
              <a:rPr lang="de-DE" sz="2200" dirty="0"/>
              <a:t> </a:t>
            </a:r>
            <a:r>
              <a:rPr lang="de-DE" sz="2200" dirty="0" err="1"/>
              <a:t>have</a:t>
            </a:r>
            <a:r>
              <a:rPr lang="de-DE" sz="2200" dirty="0"/>
              <a:t> </a:t>
            </a:r>
            <a:r>
              <a:rPr lang="de-DE" sz="2200" dirty="0" err="1"/>
              <a:t>already</a:t>
            </a:r>
            <a:r>
              <a:rPr lang="de-DE" sz="2200" dirty="0"/>
              <a:t> </a:t>
            </a:r>
            <a:r>
              <a:rPr lang="de-DE" sz="2200" dirty="0" err="1"/>
              <a:t>experienced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any</a:t>
            </a:r>
            <a:r>
              <a:rPr lang="de-DE" sz="2200" dirty="0"/>
              <a:t> </a:t>
            </a:r>
            <a:r>
              <a:rPr lang="de-DE" sz="2200" dirty="0" err="1"/>
              <a:t>home</a:t>
            </a:r>
            <a:r>
              <a:rPr lang="de-DE" sz="2200" dirty="0"/>
              <a:t> </a:t>
            </a:r>
            <a:r>
              <a:rPr lang="de-DE" sz="2200" dirty="0" err="1"/>
              <a:t>assistant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2162153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0B7E5F-EE7E-0B46-9E8B-F3DA26A44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2277" t="37481" r="15336" b="19538"/>
          <a:stretch/>
        </p:blipFill>
        <p:spPr>
          <a:xfrm>
            <a:off x="1931581" y="229189"/>
            <a:ext cx="8530856" cy="6378386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46E76E-54C4-FA4E-8D4E-7F2FE9532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378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9A7ED0-AF8D-C841-9A23-D0225DFD4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057198-F49A-B447-8F30-7DE55404EF48}"/>
              </a:ext>
            </a:extLst>
          </p:cNvPr>
          <p:cNvSpPr txBox="1"/>
          <p:nvPr/>
        </p:nvSpPr>
        <p:spPr>
          <a:xfrm>
            <a:off x="4942390" y="288669"/>
            <a:ext cx="15750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Analysis</a:t>
            </a:r>
            <a:endParaRPr lang="de-DE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2D77D0-2FA0-9741-BC5C-E5255EDA0EC3}"/>
              </a:ext>
            </a:extLst>
          </p:cNvPr>
          <p:cNvSpPr txBox="1"/>
          <p:nvPr/>
        </p:nvSpPr>
        <p:spPr>
          <a:xfrm>
            <a:off x="159573" y="1162115"/>
            <a:ext cx="10928376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Used</a:t>
            </a:r>
            <a:r>
              <a:rPr lang="de-DE" sz="2200" dirty="0"/>
              <a:t> an </a:t>
            </a:r>
            <a:r>
              <a:rPr lang="de-DE" sz="2200" dirty="0" err="1"/>
              <a:t>inductive</a:t>
            </a:r>
            <a:r>
              <a:rPr lang="de-DE" sz="2200" dirty="0"/>
              <a:t> </a:t>
            </a:r>
            <a:r>
              <a:rPr lang="de-DE" sz="2200" dirty="0" err="1"/>
              <a:t>process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analyze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audio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Reviewing</a:t>
            </a:r>
            <a:r>
              <a:rPr lang="de-DE" sz="2200" dirty="0"/>
              <a:t> a total </a:t>
            </a:r>
            <a:r>
              <a:rPr lang="de-DE" sz="2200" dirty="0" err="1"/>
              <a:t>of</a:t>
            </a:r>
            <a:r>
              <a:rPr lang="de-DE" sz="2200" dirty="0"/>
              <a:t> 14.5 </a:t>
            </a:r>
            <a:r>
              <a:rPr lang="de-DE" sz="2200" dirty="0" err="1"/>
              <a:t>hours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audio</a:t>
            </a:r>
            <a:r>
              <a:rPr lang="de-DE" sz="2200" dirty="0"/>
              <a:t> </a:t>
            </a:r>
            <a:r>
              <a:rPr lang="de-DE" sz="2200" dirty="0" err="1"/>
              <a:t>capture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Included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breakdowns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 </a:t>
            </a:r>
            <a:r>
              <a:rPr lang="de-DE" sz="2200" dirty="0" err="1"/>
              <a:t>each</a:t>
            </a:r>
            <a:r>
              <a:rPr lang="de-DE" sz="2200" dirty="0"/>
              <a:t> </a:t>
            </a:r>
            <a:r>
              <a:rPr lang="de-DE" sz="2200" dirty="0" err="1"/>
              <a:t>family</a:t>
            </a:r>
            <a:r>
              <a:rPr lang="de-DE" sz="2200" dirty="0"/>
              <a:t> in </a:t>
            </a:r>
            <a:r>
              <a:rPr lang="de-DE" sz="2200" dirty="0" err="1"/>
              <a:t>our</a:t>
            </a:r>
            <a:r>
              <a:rPr lang="de-DE" sz="2200" dirty="0"/>
              <a:t> </a:t>
            </a:r>
            <a:r>
              <a:rPr lang="de-DE" sz="2200" dirty="0" err="1"/>
              <a:t>corpus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59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</a:p>
          <a:p>
            <a:r>
              <a:rPr lang="de-DE" sz="2200" dirty="0"/>
              <a:t>     breakdown </a:t>
            </a:r>
            <a:r>
              <a:rPr lang="de-DE" sz="2200" dirty="0" err="1"/>
              <a:t>interactions</a:t>
            </a:r>
            <a:endParaRPr lang="de-DE" sz="2200" dirty="0"/>
          </a:p>
          <a:p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Reviewed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instances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chose</a:t>
            </a:r>
            <a:r>
              <a:rPr lang="de-DE" sz="2200" dirty="0"/>
              <a:t> </a:t>
            </a:r>
            <a:r>
              <a:rPr lang="de-DE" sz="2200" dirty="0" err="1"/>
              <a:t>no</a:t>
            </a:r>
            <a:r>
              <a:rPr lang="de-DE" sz="2200" dirty="0"/>
              <a:t> </a:t>
            </a:r>
            <a:r>
              <a:rPr lang="de-DE" sz="2200" dirty="0" err="1"/>
              <a:t>more</a:t>
            </a:r>
            <a:r>
              <a:rPr lang="de-DE" sz="2200" dirty="0"/>
              <a:t> </a:t>
            </a:r>
            <a:r>
              <a:rPr lang="de-DE" sz="2200" dirty="0" err="1"/>
              <a:t>than</a:t>
            </a:r>
            <a:r>
              <a:rPr lang="de-DE" sz="2200" dirty="0"/>
              <a:t> </a:t>
            </a:r>
            <a:r>
              <a:rPr lang="de-DE" sz="2200" dirty="0" err="1"/>
              <a:t>three</a:t>
            </a:r>
            <a:r>
              <a:rPr lang="de-DE" sz="2200" dirty="0"/>
              <a:t> </a:t>
            </a:r>
            <a:r>
              <a:rPr lang="de-DE" sz="2200" dirty="0" err="1"/>
              <a:t>instances</a:t>
            </a:r>
            <a:r>
              <a:rPr lang="de-DE" sz="2200" dirty="0"/>
              <a:t> 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SLP </a:t>
            </a:r>
            <a:r>
              <a:rPr lang="de-DE" sz="2200" dirty="0" err="1"/>
              <a:t>validated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strategies</a:t>
            </a:r>
            <a:r>
              <a:rPr lang="de-DE" sz="2200" dirty="0"/>
              <a:t> </a:t>
            </a:r>
            <a:r>
              <a:rPr lang="de-DE" sz="2200" dirty="0" err="1"/>
              <a:t>identified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validated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types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Used</a:t>
            </a:r>
            <a:r>
              <a:rPr lang="de-DE" sz="2200" dirty="0"/>
              <a:t> </a:t>
            </a:r>
            <a:r>
              <a:rPr lang="de-DE" sz="2200" dirty="0" err="1"/>
              <a:t>speech-language</a:t>
            </a:r>
            <a:r>
              <a:rPr lang="de-DE" sz="2200" dirty="0"/>
              <a:t> </a:t>
            </a:r>
            <a:r>
              <a:rPr lang="de-DE" sz="2200" dirty="0" err="1"/>
              <a:t>constructs</a:t>
            </a:r>
            <a:r>
              <a:rPr lang="de-DE" sz="2200" dirty="0"/>
              <a:t> </a:t>
            </a:r>
            <a:r>
              <a:rPr lang="de-DE" sz="2200" dirty="0" err="1"/>
              <a:t>when</a:t>
            </a:r>
            <a:r>
              <a:rPr lang="de-DE" sz="2200" dirty="0"/>
              <a:t> </a:t>
            </a:r>
            <a:r>
              <a:rPr lang="de-DE" sz="2200" dirty="0" err="1"/>
              <a:t>analyzing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breakdowns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repairs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3300300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D219591-8564-DD4B-BA6A-9E8457F8A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FCE68F-32D4-0845-8A0C-37549B5BB5F9}"/>
              </a:ext>
            </a:extLst>
          </p:cNvPr>
          <p:cNvSpPr txBox="1"/>
          <p:nvPr/>
        </p:nvSpPr>
        <p:spPr>
          <a:xfrm>
            <a:off x="4942390" y="288669"/>
            <a:ext cx="15750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Analysis</a:t>
            </a:r>
            <a:endParaRPr lang="de-DE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4541AD-E550-4E44-8E4E-17A757C28570}"/>
              </a:ext>
            </a:extLst>
          </p:cNvPr>
          <p:cNvSpPr txBox="1"/>
          <p:nvPr/>
        </p:nvSpPr>
        <p:spPr>
          <a:xfrm>
            <a:off x="625246" y="1886674"/>
            <a:ext cx="10490564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Members </a:t>
            </a:r>
            <a:r>
              <a:rPr lang="de-DE" sz="2200" dirty="0" err="1"/>
              <a:t>were</a:t>
            </a:r>
            <a:r>
              <a:rPr lang="de-DE" sz="2200" dirty="0"/>
              <a:t> not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only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partners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attempt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repairs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Alexa also </a:t>
            </a:r>
            <a:r>
              <a:rPr lang="de-DE" sz="2200" dirty="0" err="1"/>
              <a:t>engaged</a:t>
            </a:r>
            <a:r>
              <a:rPr lang="de-DE" sz="2200" dirty="0"/>
              <a:t> in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attempts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Therefore</a:t>
            </a:r>
            <a:r>
              <a:rPr lang="de-DE" sz="2200" dirty="0"/>
              <a:t> </a:t>
            </a:r>
            <a:r>
              <a:rPr lang="de-DE" sz="2200" dirty="0" err="1"/>
              <a:t>we</a:t>
            </a:r>
            <a:r>
              <a:rPr lang="de-DE" sz="2200" dirty="0"/>
              <a:t> </a:t>
            </a:r>
            <a:r>
              <a:rPr lang="de-DE" sz="2200" dirty="0" err="1"/>
              <a:t>have</a:t>
            </a:r>
            <a:r>
              <a:rPr lang="de-DE" sz="2200" dirty="0"/>
              <a:t> </a:t>
            </a:r>
            <a:r>
              <a:rPr lang="de-DE" sz="2200" dirty="0" err="1"/>
              <a:t>included</a:t>
            </a:r>
            <a:r>
              <a:rPr lang="de-DE" sz="2200" dirty="0"/>
              <a:t> an </a:t>
            </a:r>
            <a:r>
              <a:rPr lang="de-DE" sz="2200" dirty="0" err="1"/>
              <a:t>analysis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Alexa’s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repairs</a:t>
            </a:r>
            <a:r>
              <a:rPr lang="de-DE" sz="2200" dirty="0"/>
              <a:t> in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findings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2421301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D219591-8564-DD4B-BA6A-9E8457F8A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FCE68F-32D4-0845-8A0C-37549B5BB5F9}"/>
              </a:ext>
            </a:extLst>
          </p:cNvPr>
          <p:cNvSpPr txBox="1"/>
          <p:nvPr/>
        </p:nvSpPr>
        <p:spPr>
          <a:xfrm>
            <a:off x="4942390" y="288669"/>
            <a:ext cx="14065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Results</a:t>
            </a:r>
            <a:endParaRPr lang="de-DE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4541AD-E550-4E44-8E4E-17A757C28570}"/>
              </a:ext>
            </a:extLst>
          </p:cNvPr>
          <p:cNvSpPr txBox="1"/>
          <p:nvPr/>
        </p:nvSpPr>
        <p:spPr>
          <a:xfrm>
            <a:off x="592588" y="873444"/>
            <a:ext cx="8966942" cy="51706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All 10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our</a:t>
            </a:r>
            <a:r>
              <a:rPr lang="de-DE" sz="2200" dirty="0"/>
              <a:t> </a:t>
            </a:r>
            <a:r>
              <a:rPr lang="de-DE" sz="2200" dirty="0" err="1"/>
              <a:t>families</a:t>
            </a:r>
            <a:r>
              <a:rPr lang="de-DE" sz="2200" dirty="0"/>
              <a:t> </a:t>
            </a:r>
            <a:r>
              <a:rPr lang="de-DE" sz="2200" dirty="0" err="1"/>
              <a:t>experienced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breakdowns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Alexa 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r>
              <a:rPr lang="de-DE" sz="2200" dirty="0"/>
              <a:t>Explanation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constructs</a:t>
            </a:r>
            <a:r>
              <a:rPr lang="de-DE" sz="2200" dirty="0"/>
              <a:t> </a:t>
            </a:r>
          </a:p>
          <a:p>
            <a:pPr marL="1657350" lvl="3" indent="-285750">
              <a:buFont typeface="Wingdings" pitchFamily="2" charset="2"/>
              <a:buChar char="§"/>
            </a:pPr>
            <a:endParaRPr lang="de-DE" sz="2200" dirty="0"/>
          </a:p>
          <a:p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Discourse</a:t>
            </a:r>
            <a:r>
              <a:rPr lang="de-DE" sz="2200" dirty="0"/>
              <a:t> </a:t>
            </a:r>
            <a:r>
              <a:rPr lang="de-DE" sz="2200" dirty="0" err="1"/>
              <a:t>scaffolds</a:t>
            </a:r>
            <a:r>
              <a:rPr lang="de-DE" sz="2200" dirty="0"/>
              <a:t> </a:t>
            </a:r>
            <a:r>
              <a:rPr lang="de-DE" sz="2200" dirty="0" err="1"/>
              <a:t>between</a:t>
            </a:r>
            <a:r>
              <a:rPr lang="de-DE" sz="2200" dirty="0"/>
              <a:t> </a:t>
            </a:r>
            <a:r>
              <a:rPr lang="de-DE" sz="2200" dirty="0" err="1"/>
              <a:t>family</a:t>
            </a:r>
            <a:r>
              <a:rPr lang="de-DE" sz="2200" dirty="0"/>
              <a:t> </a:t>
            </a:r>
            <a:r>
              <a:rPr lang="de-DE" sz="2200" dirty="0" err="1"/>
              <a:t>members</a:t>
            </a:r>
            <a:r>
              <a:rPr lang="de-DE" sz="2200" dirty="0"/>
              <a:t> 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B9C6A6A-D72A-1844-B2C6-0CE0724CB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1055346"/>
              </p:ext>
            </p:extLst>
          </p:nvPr>
        </p:nvGraphicFramePr>
        <p:xfrm>
          <a:off x="1230085" y="2816945"/>
          <a:ext cx="3048001" cy="335280"/>
        </p:xfrm>
        <a:graphic>
          <a:graphicData uri="http://schemas.openxmlformats.org/drawingml/2006/table">
            <a:tbl>
              <a:tblPr/>
              <a:tblGrid>
                <a:gridCol w="3048001">
                  <a:extLst>
                    <a:ext uri="{9D8B030D-6E8A-4147-A177-3AD203B41FA5}">
                      <a16:colId xmlns:a16="http://schemas.microsoft.com/office/drawing/2014/main" val="3625842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indent="-342900">
                        <a:buFont typeface="Courier New" panose="02070309020205020404" pitchFamily="49" charset="0"/>
                        <a:buChar char="o"/>
                      </a:pP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Increased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volume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</a:p>
                  </a:txBody>
                  <a:tcPr marL="47625" marR="47625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41759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86AD397-CE85-B445-942D-35AF3547D7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7780589"/>
              </p:ext>
            </p:extLst>
          </p:nvPr>
        </p:nvGraphicFramePr>
        <p:xfrm>
          <a:off x="1230084" y="3328146"/>
          <a:ext cx="3048001" cy="335280"/>
        </p:xfrm>
        <a:graphic>
          <a:graphicData uri="http://schemas.openxmlformats.org/drawingml/2006/table">
            <a:tbl>
              <a:tblPr/>
              <a:tblGrid>
                <a:gridCol w="3048001">
                  <a:extLst>
                    <a:ext uri="{9D8B030D-6E8A-4147-A177-3AD203B41FA5}">
                      <a16:colId xmlns:a16="http://schemas.microsoft.com/office/drawing/2014/main" val="3625842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indent="-342900">
                        <a:buFont typeface="Courier New" panose="02070309020205020404" pitchFamily="49" charset="0"/>
                        <a:buChar char="o"/>
                      </a:pP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Repitition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</a:p>
                  </a:txBody>
                  <a:tcPr marL="47625" marR="47625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417594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8CBFC69-1175-F541-A937-DF27FA3B24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181392"/>
              </p:ext>
            </p:extLst>
          </p:nvPr>
        </p:nvGraphicFramePr>
        <p:xfrm>
          <a:off x="1230083" y="3807761"/>
          <a:ext cx="6106887" cy="335280"/>
        </p:xfrm>
        <a:graphic>
          <a:graphicData uri="http://schemas.openxmlformats.org/drawingml/2006/table">
            <a:tbl>
              <a:tblPr/>
              <a:tblGrid>
                <a:gridCol w="6106887">
                  <a:extLst>
                    <a:ext uri="{9D8B030D-6E8A-4147-A177-3AD203B41FA5}">
                      <a16:colId xmlns:a16="http://schemas.microsoft.com/office/drawing/2014/main" val="3625842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indent="-342900">
                        <a:buFont typeface="Courier New" panose="02070309020205020404" pitchFamily="49" charset="0"/>
                        <a:buChar char="o"/>
                      </a:pP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Semantic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adjustments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and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modification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</a:p>
                  </a:txBody>
                  <a:tcPr marL="47625" marR="47625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41759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1BEFCCA-30B2-444F-B171-A6D044E744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705437"/>
              </p:ext>
            </p:extLst>
          </p:nvPr>
        </p:nvGraphicFramePr>
        <p:xfrm>
          <a:off x="6814456" y="2661411"/>
          <a:ext cx="3048001" cy="335280"/>
        </p:xfrm>
        <a:graphic>
          <a:graphicData uri="http://schemas.openxmlformats.org/drawingml/2006/table">
            <a:tbl>
              <a:tblPr/>
              <a:tblGrid>
                <a:gridCol w="3048001">
                  <a:extLst>
                    <a:ext uri="{9D8B030D-6E8A-4147-A177-3AD203B41FA5}">
                      <a16:colId xmlns:a16="http://schemas.microsoft.com/office/drawing/2014/main" val="3625842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indent="-342900">
                        <a:buFont typeface="Courier New" panose="02070309020205020404" pitchFamily="49" charset="0"/>
                        <a:buChar char="o"/>
                      </a:pP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Increased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volume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</a:p>
                  </a:txBody>
                  <a:tcPr marL="47625" marR="47625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417594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44B3AA9-9185-B64B-8A05-97D94CA654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0066928"/>
              </p:ext>
            </p:extLst>
          </p:nvPr>
        </p:nvGraphicFramePr>
        <p:xfrm>
          <a:off x="6814455" y="3074828"/>
          <a:ext cx="4506687" cy="335280"/>
        </p:xfrm>
        <a:graphic>
          <a:graphicData uri="http://schemas.openxmlformats.org/drawingml/2006/table">
            <a:tbl>
              <a:tblPr/>
              <a:tblGrid>
                <a:gridCol w="4506687">
                  <a:extLst>
                    <a:ext uri="{9D8B030D-6E8A-4147-A177-3AD203B41FA5}">
                      <a16:colId xmlns:a16="http://schemas.microsoft.com/office/drawing/2014/main" val="3625842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indent="-342900">
                        <a:buFont typeface="Courier New" panose="02070309020205020404" pitchFamily="49" charset="0"/>
                        <a:buChar char="o"/>
                      </a:pP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Syntactical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adjustments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</a:p>
                  </a:txBody>
                  <a:tcPr marL="47625" marR="47625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417594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82C4662-0A1E-4947-84F8-666712DA35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2142122"/>
              </p:ext>
            </p:extLst>
          </p:nvPr>
        </p:nvGraphicFramePr>
        <p:xfrm>
          <a:off x="1230083" y="5576139"/>
          <a:ext cx="3048001" cy="335280"/>
        </p:xfrm>
        <a:graphic>
          <a:graphicData uri="http://schemas.openxmlformats.org/drawingml/2006/table">
            <a:tbl>
              <a:tblPr/>
              <a:tblGrid>
                <a:gridCol w="3048001">
                  <a:extLst>
                    <a:ext uri="{9D8B030D-6E8A-4147-A177-3AD203B41FA5}">
                      <a16:colId xmlns:a16="http://schemas.microsoft.com/office/drawing/2014/main" val="3625842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indent="-342900">
                        <a:buFont typeface="Courier New" panose="02070309020205020404" pitchFamily="49" charset="0"/>
                        <a:buChar char="o"/>
                      </a:pP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Direct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Instruction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</a:p>
                  </a:txBody>
                  <a:tcPr marL="47625" marR="47625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417594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B9B29BB-D0EC-B14F-A88E-68B6861CD2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7181220"/>
              </p:ext>
            </p:extLst>
          </p:nvPr>
        </p:nvGraphicFramePr>
        <p:xfrm>
          <a:off x="1230082" y="6087340"/>
          <a:ext cx="3048001" cy="335280"/>
        </p:xfrm>
        <a:graphic>
          <a:graphicData uri="http://schemas.openxmlformats.org/drawingml/2006/table">
            <a:tbl>
              <a:tblPr/>
              <a:tblGrid>
                <a:gridCol w="3048001">
                  <a:extLst>
                    <a:ext uri="{9D8B030D-6E8A-4147-A177-3AD203B41FA5}">
                      <a16:colId xmlns:a16="http://schemas.microsoft.com/office/drawing/2014/main" val="3625842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indent="-342900">
                        <a:buFont typeface="Courier New" panose="02070309020205020404" pitchFamily="49" charset="0"/>
                        <a:buChar char="o"/>
                      </a:pP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Expansion</a:t>
                      </a:r>
                    </a:p>
                  </a:txBody>
                  <a:tcPr marL="47625" marR="47625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41759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D0DB87FF-619D-4D4D-B4CA-E756C4337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6025343"/>
              </p:ext>
            </p:extLst>
          </p:nvPr>
        </p:nvGraphicFramePr>
        <p:xfrm>
          <a:off x="6814454" y="5420605"/>
          <a:ext cx="3048001" cy="335280"/>
        </p:xfrm>
        <a:graphic>
          <a:graphicData uri="http://schemas.openxmlformats.org/drawingml/2006/table">
            <a:tbl>
              <a:tblPr/>
              <a:tblGrid>
                <a:gridCol w="3048001">
                  <a:extLst>
                    <a:ext uri="{9D8B030D-6E8A-4147-A177-3AD203B41FA5}">
                      <a16:colId xmlns:a16="http://schemas.microsoft.com/office/drawing/2014/main" val="3625842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indent="-342900">
                        <a:buFont typeface="Courier New" panose="02070309020205020404" pitchFamily="49" charset="0"/>
                        <a:buChar char="o"/>
                      </a:pP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Consulting</a:t>
                      </a:r>
                    </a:p>
                  </a:txBody>
                  <a:tcPr marL="47625" marR="47625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4175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7558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D219591-8564-DD4B-BA6A-9E8457F8A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FCE68F-32D4-0845-8A0C-37549B5BB5F9}"/>
              </a:ext>
            </a:extLst>
          </p:cNvPr>
          <p:cNvSpPr txBox="1"/>
          <p:nvPr/>
        </p:nvSpPr>
        <p:spPr>
          <a:xfrm>
            <a:off x="4942390" y="288669"/>
            <a:ext cx="14065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Results</a:t>
            </a:r>
            <a:endParaRPr lang="de-DE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4541AD-E550-4E44-8E4E-17A757C28570}"/>
              </a:ext>
            </a:extLst>
          </p:cNvPr>
          <p:cNvSpPr txBox="1"/>
          <p:nvPr/>
        </p:nvSpPr>
        <p:spPr>
          <a:xfrm>
            <a:off x="592588" y="873444"/>
            <a:ext cx="11523212" cy="7540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Indication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breakdown 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Therefore</a:t>
            </a:r>
            <a:r>
              <a:rPr lang="de-DE" sz="2200" dirty="0"/>
              <a:t> </a:t>
            </a:r>
            <a:r>
              <a:rPr lang="de-DE" sz="2200" dirty="0" err="1"/>
              <a:t>we</a:t>
            </a:r>
            <a:r>
              <a:rPr lang="de-DE" sz="2200" dirty="0"/>
              <a:t> </a:t>
            </a:r>
            <a:r>
              <a:rPr lang="de-DE" sz="2200" dirty="0" err="1"/>
              <a:t>have</a:t>
            </a:r>
            <a:r>
              <a:rPr lang="de-DE" sz="2200" dirty="0"/>
              <a:t> </a:t>
            </a:r>
            <a:r>
              <a:rPr lang="de-DE" sz="2200" dirty="0" err="1"/>
              <a:t>included</a:t>
            </a:r>
            <a:r>
              <a:rPr lang="de-DE" sz="2200" dirty="0"/>
              <a:t> an </a:t>
            </a:r>
            <a:r>
              <a:rPr lang="de-DE" sz="2200" dirty="0" err="1"/>
              <a:t>analysis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Alexa’s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repairs</a:t>
            </a:r>
            <a:r>
              <a:rPr lang="de-DE" sz="2200" dirty="0"/>
              <a:t> in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findings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1657350" lvl="3" indent="-285750">
              <a:buFont typeface="Wingdings" pitchFamily="2" charset="2"/>
              <a:buChar char="§"/>
            </a:pPr>
            <a:endParaRPr lang="de-DE" sz="2200" dirty="0"/>
          </a:p>
          <a:p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B9C6A6A-D72A-1844-B2C6-0CE0724CB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51585"/>
              </p:ext>
            </p:extLst>
          </p:nvPr>
        </p:nvGraphicFramePr>
        <p:xfrm>
          <a:off x="1197427" y="3306053"/>
          <a:ext cx="4147458" cy="335280"/>
        </p:xfrm>
        <a:graphic>
          <a:graphicData uri="http://schemas.openxmlformats.org/drawingml/2006/table">
            <a:tbl>
              <a:tblPr/>
              <a:tblGrid>
                <a:gridCol w="4147458">
                  <a:extLst>
                    <a:ext uri="{9D8B030D-6E8A-4147-A177-3AD203B41FA5}">
                      <a16:colId xmlns:a16="http://schemas.microsoft.com/office/drawing/2014/main" val="3625842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indent="-342900">
                        <a:buFont typeface="Courier New" panose="02070309020205020404" pitchFamily="49" charset="0"/>
                        <a:buChar char="o"/>
                      </a:pPr>
                      <a:r>
                        <a:rPr lang="de-DE" sz="2200" dirty="0" err="1">
                          <a:effectLst/>
                          <a:latin typeface="Cambria" panose="02040503050406030204" pitchFamily="18" charset="0"/>
                        </a:rPr>
                        <a:t>Acting</a:t>
                      </a:r>
                      <a:r>
                        <a:rPr lang="de-DE" sz="2200" dirty="0">
                          <a:effectLst/>
                          <a:latin typeface="Cambria" panose="02040503050406030204" pitchFamily="18" charset="0"/>
                        </a:rPr>
                        <a:t> on </a:t>
                      </a:r>
                      <a:r>
                        <a:rPr lang="de-DE" sz="2200" dirty="0" err="1">
                          <a:effectLst/>
                          <a:latin typeface="Cambria" panose="02040503050406030204" pitchFamily="18" charset="0"/>
                        </a:rPr>
                        <a:t>Misunderstanding</a:t>
                      </a:r>
                      <a:r>
                        <a:rPr lang="de-DE" sz="2200" dirty="0">
                          <a:effectLst/>
                          <a:latin typeface="Cambria" panose="02040503050406030204" pitchFamily="18" charset="0"/>
                        </a:rPr>
                        <a:t> </a:t>
                      </a:r>
                    </a:p>
                  </a:txBody>
                  <a:tcPr marL="47625" marR="47625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41759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86AD397-CE85-B445-942D-35AF3547D7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9300586"/>
              </p:ext>
            </p:extLst>
          </p:nvPr>
        </p:nvGraphicFramePr>
        <p:xfrm>
          <a:off x="1197427" y="3786051"/>
          <a:ext cx="4463145" cy="335280"/>
        </p:xfrm>
        <a:graphic>
          <a:graphicData uri="http://schemas.openxmlformats.org/drawingml/2006/table">
            <a:tbl>
              <a:tblPr/>
              <a:tblGrid>
                <a:gridCol w="4463145">
                  <a:extLst>
                    <a:ext uri="{9D8B030D-6E8A-4147-A177-3AD203B41FA5}">
                      <a16:colId xmlns:a16="http://schemas.microsoft.com/office/drawing/2014/main" val="3625842355"/>
                    </a:ext>
                  </a:extLst>
                </a:gridCol>
              </a:tblGrid>
              <a:tr h="53931">
                <a:tc>
                  <a:txBody>
                    <a:bodyPr/>
                    <a:lstStyle/>
                    <a:p>
                      <a:pPr marL="342900" indent="-342900">
                        <a:buFont typeface="Courier New" panose="02070309020205020404" pitchFamily="49" charset="0"/>
                        <a:buChar char="o"/>
                      </a:pP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Specific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Clarification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Response </a:t>
                      </a:r>
                    </a:p>
                  </a:txBody>
                  <a:tcPr marL="47625" marR="47625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41759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1BEFCCA-30B2-444F-B171-A6D044E744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2640442"/>
              </p:ext>
            </p:extLst>
          </p:nvPr>
        </p:nvGraphicFramePr>
        <p:xfrm>
          <a:off x="6781799" y="3306053"/>
          <a:ext cx="4223658" cy="335280"/>
        </p:xfrm>
        <a:graphic>
          <a:graphicData uri="http://schemas.openxmlformats.org/drawingml/2006/table">
            <a:tbl>
              <a:tblPr/>
              <a:tblGrid>
                <a:gridCol w="4223658">
                  <a:extLst>
                    <a:ext uri="{9D8B030D-6E8A-4147-A177-3AD203B41FA5}">
                      <a16:colId xmlns:a16="http://schemas.microsoft.com/office/drawing/2014/main" val="3625842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indent="-342900">
                        <a:buFont typeface="Courier New" panose="02070309020205020404" pitchFamily="49" charset="0"/>
                        <a:buChar char="o"/>
                      </a:pP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Neutral </a:t>
                      </a:r>
                      <a:r>
                        <a:rPr lang="de-DE" sz="2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Clarification</a:t>
                      </a:r>
                      <a:r>
                        <a:rPr lang="de-DE" sz="2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Response </a:t>
                      </a:r>
                    </a:p>
                  </a:txBody>
                  <a:tcPr marL="47625" marR="47625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14175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009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D7D9AC-5CE1-184E-9AE9-81157B3B1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4BB117-0CD4-6A44-8600-5B4D7C88AF7C}"/>
              </a:ext>
            </a:extLst>
          </p:cNvPr>
          <p:cNvSpPr txBox="1"/>
          <p:nvPr/>
        </p:nvSpPr>
        <p:spPr>
          <a:xfrm>
            <a:off x="3148314" y="288669"/>
            <a:ext cx="68210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Communication Breakdown 1: Family E</a:t>
            </a:r>
            <a:endParaRPr lang="de-DE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3E485-F745-1B41-8C53-4D3807755665}"/>
              </a:ext>
            </a:extLst>
          </p:cNvPr>
          <p:cNvSpPr txBox="1"/>
          <p:nvPr/>
        </p:nvSpPr>
        <p:spPr>
          <a:xfrm>
            <a:off x="358814" y="983849"/>
            <a:ext cx="11886908" cy="51398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b="1" dirty="0" err="1"/>
              <a:t>About</a:t>
            </a:r>
            <a:r>
              <a:rPr lang="de-DE" sz="2200" b="1" dirty="0"/>
              <a:t> </a:t>
            </a:r>
            <a:r>
              <a:rPr lang="de-DE" sz="2200" b="1" dirty="0" err="1"/>
              <a:t>popsicles</a:t>
            </a:r>
            <a:endParaRPr lang="de-DE" sz="2200" b="1" dirty="0"/>
          </a:p>
          <a:p>
            <a:endParaRPr lang="de-DE" sz="2200" b="1" dirty="0"/>
          </a:p>
          <a:p>
            <a:pPr>
              <a:buFont typeface="Wingdings" pitchFamily="2" charset="2"/>
              <a:buChar char="§"/>
            </a:pPr>
            <a:r>
              <a:rPr lang="de-DE" sz="2200" dirty="0" err="1"/>
              <a:t>Conversation</a:t>
            </a:r>
            <a:r>
              <a:rPr lang="de-DE" sz="2200" dirty="0"/>
              <a:t> </a:t>
            </a:r>
            <a:r>
              <a:rPr lang="de-DE" sz="2200" dirty="0" err="1"/>
              <a:t>between</a:t>
            </a:r>
            <a:r>
              <a:rPr lang="de-DE" sz="2200" dirty="0"/>
              <a:t> Alexa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boy</a:t>
            </a:r>
            <a:r>
              <a:rPr lang="de-DE" sz="2200" dirty="0"/>
              <a:t>(8 </a:t>
            </a:r>
            <a:r>
              <a:rPr lang="de-DE" sz="2200" dirty="0" err="1"/>
              <a:t>years</a:t>
            </a:r>
            <a:r>
              <a:rPr lang="de-DE" sz="2200" dirty="0"/>
              <a:t> </a:t>
            </a:r>
            <a:r>
              <a:rPr lang="de-DE" sz="2200" dirty="0" err="1"/>
              <a:t>old</a:t>
            </a:r>
            <a:r>
              <a:rPr lang="de-DE" sz="2200" dirty="0"/>
              <a:t>)</a:t>
            </a:r>
          </a:p>
          <a:p>
            <a:pPr>
              <a:buFont typeface="Wingdings" pitchFamily="2" charset="2"/>
              <a:buChar char="§"/>
            </a:pPr>
            <a:endParaRPr lang="de-DE" sz="2200" dirty="0"/>
          </a:p>
          <a:p>
            <a:pPr lvl="1">
              <a:buFont typeface="Wingdings" pitchFamily="2" charset="2"/>
              <a:buChar char="§"/>
            </a:pPr>
            <a:r>
              <a:rPr lang="de-DE" sz="2200" dirty="0"/>
              <a:t>Son: Alexa, (pause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music</a:t>
            </a:r>
            <a:r>
              <a:rPr lang="de-DE" sz="2200" dirty="0"/>
              <a:t> </a:t>
            </a:r>
            <a:r>
              <a:rPr lang="de-DE" sz="2200" dirty="0" err="1"/>
              <a:t>stops</a:t>
            </a:r>
            <a:r>
              <a:rPr lang="de-DE" sz="2200" dirty="0"/>
              <a:t>) </a:t>
            </a:r>
            <a:r>
              <a:rPr lang="de-DE" sz="2200" dirty="0" err="1"/>
              <a:t>what</a:t>
            </a:r>
            <a:r>
              <a:rPr lang="de-DE" sz="2200" dirty="0"/>
              <a:t> </a:t>
            </a:r>
            <a:r>
              <a:rPr lang="de-DE" sz="2200" dirty="0" err="1"/>
              <a:t>are</a:t>
            </a:r>
            <a:r>
              <a:rPr lang="de-DE" sz="2200" dirty="0"/>
              <a:t> </a:t>
            </a:r>
            <a:r>
              <a:rPr lang="de-DE" sz="2200" dirty="0" err="1"/>
              <a:t>popsicles</a:t>
            </a:r>
            <a:r>
              <a:rPr lang="de-DE" sz="2200" dirty="0"/>
              <a:t> </a:t>
            </a:r>
            <a:r>
              <a:rPr lang="de-DE" sz="2200" dirty="0" err="1"/>
              <a:t>made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?</a:t>
            </a:r>
          </a:p>
          <a:p>
            <a:pPr lvl="1">
              <a:buFont typeface="Wingdings" pitchFamily="2" charset="2"/>
              <a:buChar char="§"/>
            </a:pPr>
            <a:endParaRPr lang="de-DE" sz="2200" dirty="0"/>
          </a:p>
          <a:p>
            <a:pPr lvl="1">
              <a:buFont typeface="Wingdings" pitchFamily="2" charset="2"/>
              <a:buChar char="§"/>
            </a:pPr>
            <a:r>
              <a:rPr lang="de-DE" sz="2200" dirty="0"/>
              <a:t>Alexa: </a:t>
            </a:r>
            <a:r>
              <a:rPr lang="de-DE" sz="2200" dirty="0" err="1"/>
              <a:t>Three</a:t>
            </a:r>
            <a:r>
              <a:rPr lang="de-DE" sz="2200" dirty="0"/>
              <a:t>, </a:t>
            </a:r>
            <a:r>
              <a:rPr lang="de-DE" sz="2200" dirty="0" err="1"/>
              <a:t>six</a:t>
            </a:r>
            <a:r>
              <a:rPr lang="de-DE" sz="2200" dirty="0"/>
              <a:t> </a:t>
            </a:r>
            <a:r>
              <a:rPr lang="de-DE" sz="2200" dirty="0" err="1"/>
              <a:t>servings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s’mores</a:t>
            </a:r>
            <a:r>
              <a:rPr lang="de-DE" sz="2200" dirty="0"/>
              <a:t> </a:t>
            </a:r>
            <a:r>
              <a:rPr lang="de-DE" sz="2200" dirty="0" err="1"/>
              <a:t>popsicles</a:t>
            </a:r>
            <a:r>
              <a:rPr lang="de-DE" sz="2200" dirty="0"/>
              <a:t> </a:t>
            </a:r>
            <a:r>
              <a:rPr lang="de-DE" sz="2200" dirty="0" err="1"/>
              <a:t>are</a:t>
            </a:r>
            <a:r>
              <a:rPr lang="de-DE" sz="2200" dirty="0"/>
              <a:t>, </a:t>
            </a:r>
            <a:r>
              <a:rPr lang="de-DE" sz="2200" dirty="0" err="1"/>
              <a:t>you’ll</a:t>
            </a:r>
            <a:r>
              <a:rPr lang="de-DE" sz="2200" dirty="0"/>
              <a:t> </a:t>
            </a:r>
            <a:r>
              <a:rPr lang="de-DE" sz="2200" dirty="0" err="1"/>
              <a:t>need</a:t>
            </a:r>
            <a:r>
              <a:rPr lang="de-DE" sz="2200" dirty="0"/>
              <a:t> </a:t>
            </a:r>
            <a:r>
              <a:rPr lang="de-DE" sz="2200" dirty="0" err="1"/>
              <a:t>two</a:t>
            </a:r>
            <a:r>
              <a:rPr lang="de-DE" sz="2200" dirty="0"/>
              <a:t> </a:t>
            </a:r>
            <a:r>
              <a:rPr lang="de-DE" sz="2200" dirty="0" err="1"/>
              <a:t>cups</a:t>
            </a:r>
            <a:r>
              <a:rPr lang="de-DE" sz="2200" dirty="0"/>
              <a:t> </a:t>
            </a:r>
            <a:r>
              <a:rPr lang="de-DE" sz="2200" dirty="0" err="1"/>
              <a:t>cold</a:t>
            </a:r>
            <a:r>
              <a:rPr lang="de-DE" sz="2200" dirty="0"/>
              <a:t> milk, </a:t>
            </a:r>
            <a:r>
              <a:rPr lang="de-DE" sz="2200" dirty="0" err="1"/>
              <a:t>one</a:t>
            </a:r>
            <a:r>
              <a:rPr lang="de-DE" sz="2200" dirty="0"/>
              <a:t> . . . </a:t>
            </a:r>
          </a:p>
          <a:p>
            <a:pPr lvl="1"/>
            <a:r>
              <a:rPr lang="de-DE" sz="2200" dirty="0"/>
              <a:t>  (Alexa </a:t>
            </a:r>
            <a:r>
              <a:rPr lang="de-DE" sz="2200" dirty="0" err="1"/>
              <a:t>continues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talk</a:t>
            </a:r>
            <a:r>
              <a:rPr lang="de-DE" sz="2200" dirty="0"/>
              <a:t>)</a:t>
            </a:r>
          </a:p>
          <a:p>
            <a:pPr lvl="1">
              <a:buFont typeface="Wingdings" pitchFamily="2" charset="2"/>
              <a:buChar char="§"/>
            </a:pPr>
            <a:endParaRPr lang="de-DE" sz="2200" dirty="0"/>
          </a:p>
          <a:p>
            <a:pPr lvl="1">
              <a:buFont typeface="Wingdings" pitchFamily="2" charset="2"/>
              <a:buChar char="§"/>
            </a:pPr>
            <a:r>
              <a:rPr lang="de-DE" sz="2200" dirty="0"/>
              <a:t>Mother, </a:t>
            </a:r>
            <a:r>
              <a:rPr lang="de-DE" sz="2200" dirty="0" err="1"/>
              <a:t>talking</a:t>
            </a:r>
            <a:r>
              <a:rPr lang="de-DE" sz="2200" dirty="0"/>
              <a:t> </a:t>
            </a:r>
            <a:r>
              <a:rPr lang="de-DE" sz="2200" dirty="0" err="1"/>
              <a:t>over</a:t>
            </a:r>
            <a:r>
              <a:rPr lang="de-DE" sz="2200" dirty="0"/>
              <a:t> Alexa: </a:t>
            </a:r>
            <a:r>
              <a:rPr lang="de-DE" sz="2200" dirty="0" err="1"/>
              <a:t>She</a:t>
            </a:r>
            <a:r>
              <a:rPr lang="de-DE" sz="2200" dirty="0"/>
              <a:t> </a:t>
            </a:r>
            <a:r>
              <a:rPr lang="de-DE" sz="2200" dirty="0" err="1"/>
              <a:t>thinks</a:t>
            </a:r>
            <a:r>
              <a:rPr lang="de-DE" sz="2200" dirty="0"/>
              <a:t> </a:t>
            </a:r>
            <a:r>
              <a:rPr lang="de-DE" sz="2200" dirty="0" err="1"/>
              <a:t>it’s</a:t>
            </a:r>
            <a:r>
              <a:rPr lang="de-DE" sz="2200" dirty="0"/>
              <a:t> </a:t>
            </a:r>
            <a:r>
              <a:rPr lang="de-DE" sz="2200" dirty="0" err="1"/>
              <a:t>s’mores</a:t>
            </a:r>
            <a:r>
              <a:rPr lang="de-DE" sz="2200" dirty="0"/>
              <a:t> </a:t>
            </a:r>
            <a:r>
              <a:rPr lang="de-DE" sz="2200" dirty="0" err="1"/>
              <a:t>popsicles</a:t>
            </a:r>
            <a:r>
              <a:rPr lang="de-DE" sz="2200" dirty="0"/>
              <a:t> </a:t>
            </a:r>
            <a:r>
              <a:rPr lang="de-DE" sz="2200" dirty="0" err="1"/>
              <a:t>because</a:t>
            </a:r>
            <a:r>
              <a:rPr lang="de-DE" sz="2200" dirty="0"/>
              <a:t> </a:t>
            </a:r>
            <a:r>
              <a:rPr lang="de-DE" sz="2200" dirty="0" err="1"/>
              <a:t>you</a:t>
            </a:r>
            <a:r>
              <a:rPr lang="de-DE" sz="2200" dirty="0"/>
              <a:t> </a:t>
            </a:r>
            <a:r>
              <a:rPr lang="de-DE" sz="2200" dirty="0" err="1"/>
              <a:t>didn’t</a:t>
            </a:r>
            <a:r>
              <a:rPr lang="de-DE" sz="2200" dirty="0"/>
              <a:t> </a:t>
            </a:r>
            <a:r>
              <a:rPr lang="de-DE" sz="2200" dirty="0" err="1"/>
              <a:t>articulate</a:t>
            </a:r>
            <a:r>
              <a:rPr lang="de-DE" sz="2200" dirty="0"/>
              <a:t>.</a:t>
            </a:r>
          </a:p>
          <a:p>
            <a:pPr lvl="1">
              <a:buFont typeface="Wingdings" pitchFamily="2" charset="2"/>
              <a:buChar char="§"/>
            </a:pPr>
            <a:r>
              <a:rPr lang="de-DE" sz="2200" dirty="0"/>
              <a:t>Mother, in </a:t>
            </a:r>
            <a:r>
              <a:rPr lang="de-DE" sz="2200" dirty="0" err="1"/>
              <a:t>louder</a:t>
            </a:r>
            <a:r>
              <a:rPr lang="de-DE" sz="2200" dirty="0"/>
              <a:t> </a:t>
            </a:r>
            <a:r>
              <a:rPr lang="de-DE" sz="2200" dirty="0" err="1"/>
              <a:t>voice</a:t>
            </a:r>
            <a:r>
              <a:rPr lang="de-DE" sz="2200" dirty="0"/>
              <a:t>: Alexa, (pause </a:t>
            </a:r>
            <a:r>
              <a:rPr lang="de-DE" sz="2200" dirty="0" err="1"/>
              <a:t>and</a:t>
            </a:r>
            <a:r>
              <a:rPr lang="de-DE" sz="2200" dirty="0"/>
              <a:t> Alexa </a:t>
            </a:r>
            <a:r>
              <a:rPr lang="de-DE" sz="2200" dirty="0" err="1"/>
              <a:t>stops</a:t>
            </a:r>
            <a:r>
              <a:rPr lang="de-DE" sz="2200" dirty="0"/>
              <a:t> </a:t>
            </a:r>
            <a:r>
              <a:rPr lang="de-DE" sz="2200" dirty="0" err="1"/>
              <a:t>talking</a:t>
            </a:r>
            <a:r>
              <a:rPr lang="de-DE" sz="2200" dirty="0"/>
              <a:t>) </a:t>
            </a:r>
            <a:r>
              <a:rPr lang="de-DE" sz="2200" dirty="0" err="1"/>
              <a:t>how</a:t>
            </a:r>
            <a:r>
              <a:rPr lang="de-DE" sz="2200" dirty="0"/>
              <a:t> do </a:t>
            </a:r>
            <a:r>
              <a:rPr lang="de-DE" sz="2200" dirty="0" err="1"/>
              <a:t>you</a:t>
            </a:r>
            <a:r>
              <a:rPr lang="de-DE" sz="2200" dirty="0"/>
              <a:t> </a:t>
            </a:r>
            <a:r>
              <a:rPr lang="de-DE" sz="2200" dirty="0" err="1"/>
              <a:t>make</a:t>
            </a:r>
            <a:r>
              <a:rPr lang="de-DE" sz="2200" dirty="0"/>
              <a:t> a </a:t>
            </a:r>
            <a:r>
              <a:rPr lang="de-DE" sz="2200" dirty="0" err="1"/>
              <a:t>popsicle</a:t>
            </a:r>
            <a:r>
              <a:rPr lang="de-DE" sz="2200" dirty="0"/>
              <a:t>?</a:t>
            </a:r>
          </a:p>
          <a:p>
            <a:pPr lvl="1">
              <a:buFont typeface="Wingdings" pitchFamily="2" charset="2"/>
              <a:buChar char="§"/>
            </a:pPr>
            <a:endParaRPr lang="de-DE" sz="2200" dirty="0"/>
          </a:p>
          <a:p>
            <a:pPr lvl="1">
              <a:buFont typeface="Wingdings" pitchFamily="2" charset="2"/>
              <a:buChar char="§"/>
            </a:pPr>
            <a:r>
              <a:rPr lang="de-DE" sz="2200" dirty="0"/>
              <a:t>Alexa: Okay, </a:t>
            </a:r>
            <a:r>
              <a:rPr lang="de-DE" sz="2200" dirty="0" err="1"/>
              <a:t>for</a:t>
            </a:r>
            <a:r>
              <a:rPr lang="de-DE" sz="2200" dirty="0"/>
              <a:t> </a:t>
            </a:r>
            <a:r>
              <a:rPr lang="de-DE" sz="2200" dirty="0" err="1"/>
              <a:t>popsicles</a:t>
            </a:r>
            <a:r>
              <a:rPr lang="de-DE" sz="2200" dirty="0"/>
              <a:t>, I </a:t>
            </a:r>
            <a:r>
              <a:rPr lang="de-DE" sz="2200" dirty="0" err="1"/>
              <a:t>recommend</a:t>
            </a:r>
            <a:r>
              <a:rPr lang="de-DE" sz="2200" dirty="0"/>
              <a:t> a top </a:t>
            </a:r>
            <a:r>
              <a:rPr lang="de-DE" sz="2200" dirty="0" err="1"/>
              <a:t>recipe</a:t>
            </a:r>
            <a:r>
              <a:rPr lang="de-DE" sz="2200" dirty="0"/>
              <a:t> </a:t>
            </a:r>
            <a:r>
              <a:rPr lang="de-DE" sz="2200" dirty="0" err="1"/>
              <a:t>called</a:t>
            </a:r>
            <a:r>
              <a:rPr lang="de-DE" sz="2200" dirty="0"/>
              <a:t> </a:t>
            </a:r>
            <a:r>
              <a:rPr lang="de-DE" sz="2200" dirty="0" err="1"/>
              <a:t>sweet</a:t>
            </a:r>
            <a:r>
              <a:rPr lang="de-DE" sz="2200" dirty="0"/>
              <a:t> pink </a:t>
            </a:r>
            <a:r>
              <a:rPr lang="de-DE" sz="2200" dirty="0" err="1"/>
              <a:t>popsicle</a:t>
            </a:r>
            <a:r>
              <a:rPr lang="de-DE" sz="2200" dirty="0"/>
              <a:t> orange </a:t>
            </a:r>
            <a:r>
              <a:rPr lang="de-DE" sz="2200" dirty="0" err="1"/>
              <a:t>summers</a:t>
            </a:r>
            <a:r>
              <a:rPr lang="de-DE" sz="2200" dirty="0"/>
              <a:t>, </a:t>
            </a:r>
          </a:p>
          <a:p>
            <a:pPr lvl="1"/>
            <a:r>
              <a:rPr lang="de-DE" sz="2200" dirty="0"/>
              <a:t>  </a:t>
            </a:r>
            <a:r>
              <a:rPr lang="de-DE" sz="2200" dirty="0" err="1"/>
              <a:t>which</a:t>
            </a:r>
            <a:r>
              <a:rPr lang="de-DE" sz="2200" dirty="0"/>
              <a:t> </a:t>
            </a:r>
            <a:r>
              <a:rPr lang="de-DE" sz="2200" dirty="0" err="1"/>
              <a:t>take</a:t>
            </a:r>
            <a:r>
              <a:rPr lang="de-DE" sz="2200" dirty="0"/>
              <a:t> </a:t>
            </a:r>
            <a:r>
              <a:rPr lang="de-DE" sz="2200" dirty="0" err="1"/>
              <a:t>eight</a:t>
            </a:r>
            <a:r>
              <a:rPr lang="de-DE" sz="2200" dirty="0"/>
              <a:t> </a:t>
            </a:r>
            <a:r>
              <a:rPr lang="de-DE" sz="2200" dirty="0" err="1"/>
              <a:t>hours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five</a:t>
            </a:r>
            <a:r>
              <a:rPr lang="de-DE" sz="2200" dirty="0"/>
              <a:t> </a:t>
            </a:r>
            <a:r>
              <a:rPr lang="de-DE" sz="2200" dirty="0" err="1"/>
              <a:t>minutes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make</a:t>
            </a:r>
            <a:endParaRPr lang="de-DE" sz="2200" dirty="0"/>
          </a:p>
          <a:p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6605271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A17E7C-C063-6C49-A0DB-DFFAB2907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DCDBC6-D3C9-1945-9762-3B83F326B4A5}"/>
              </a:ext>
            </a:extLst>
          </p:cNvPr>
          <p:cNvSpPr txBox="1"/>
          <p:nvPr/>
        </p:nvSpPr>
        <p:spPr>
          <a:xfrm>
            <a:off x="3148314" y="288669"/>
            <a:ext cx="68210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Communication Breakdown 1: Family E</a:t>
            </a:r>
            <a:endParaRPr lang="de-DE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171334-1FCA-3447-9BFE-5885BE49D1EC}"/>
              </a:ext>
            </a:extLst>
          </p:cNvPr>
          <p:cNvSpPr txBox="1"/>
          <p:nvPr/>
        </p:nvSpPr>
        <p:spPr>
          <a:xfrm>
            <a:off x="266218" y="1162115"/>
            <a:ext cx="12059455" cy="44935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2200" dirty="0"/>
          </a:p>
          <a:p>
            <a:r>
              <a:rPr lang="de-DE" sz="2200" b="1" dirty="0" err="1"/>
              <a:t>What</a:t>
            </a:r>
            <a:r>
              <a:rPr lang="de-DE" sz="2200" b="1" dirty="0"/>
              <a:t> was </a:t>
            </a:r>
            <a:r>
              <a:rPr lang="de-DE" sz="2200" b="1" dirty="0" err="1"/>
              <a:t>wrong</a:t>
            </a:r>
            <a:r>
              <a:rPr lang="de-DE" sz="2200" b="1" dirty="0"/>
              <a:t> </a:t>
            </a:r>
            <a:r>
              <a:rPr lang="de-DE" sz="2200" b="1" dirty="0" err="1"/>
              <a:t>with</a:t>
            </a:r>
            <a:r>
              <a:rPr lang="de-DE" sz="2200" b="1" dirty="0"/>
              <a:t> </a:t>
            </a:r>
            <a:r>
              <a:rPr lang="de-DE" sz="2200" b="1" dirty="0" err="1"/>
              <a:t>first</a:t>
            </a:r>
            <a:r>
              <a:rPr lang="de-DE" sz="2200" b="1" dirty="0"/>
              <a:t> </a:t>
            </a:r>
            <a:r>
              <a:rPr lang="de-DE" sz="2200" b="1" dirty="0" err="1"/>
              <a:t>answer</a:t>
            </a:r>
            <a:r>
              <a:rPr lang="de-DE" sz="2200" b="1" dirty="0"/>
              <a:t>?</a:t>
            </a:r>
          </a:p>
          <a:p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Alexa </a:t>
            </a:r>
            <a:r>
              <a:rPr lang="de-DE" sz="2200" dirty="0" err="1"/>
              <a:t>responds</a:t>
            </a:r>
            <a:r>
              <a:rPr lang="de-DE" sz="2200" dirty="0"/>
              <a:t> on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correct</a:t>
            </a:r>
            <a:r>
              <a:rPr lang="de-DE" sz="2200" dirty="0"/>
              <a:t> </a:t>
            </a:r>
            <a:r>
              <a:rPr lang="de-DE" sz="2200" dirty="0" err="1"/>
              <a:t>topic</a:t>
            </a:r>
            <a:r>
              <a:rPr lang="de-DE" sz="2200" dirty="0"/>
              <a:t>– </a:t>
            </a:r>
            <a:r>
              <a:rPr lang="de-DE" sz="2200" dirty="0" err="1"/>
              <a:t>popsicles</a:t>
            </a:r>
            <a:r>
              <a:rPr lang="de-DE" sz="2200" dirty="0"/>
              <a:t> –but </a:t>
            </a:r>
            <a:r>
              <a:rPr lang="de-DE" sz="2200" dirty="0" err="1"/>
              <a:t>provides</a:t>
            </a:r>
            <a:r>
              <a:rPr lang="de-DE" sz="2200" dirty="0"/>
              <a:t> </a:t>
            </a:r>
            <a:r>
              <a:rPr lang="de-DE" sz="2200" dirty="0" err="1"/>
              <a:t>too</a:t>
            </a:r>
            <a:r>
              <a:rPr lang="de-DE" sz="2200" dirty="0"/>
              <a:t> </a:t>
            </a:r>
            <a:r>
              <a:rPr lang="de-DE" sz="2200" dirty="0" err="1"/>
              <a:t>specific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a </a:t>
            </a:r>
            <a:r>
              <a:rPr lang="de-DE" sz="2200" dirty="0" err="1"/>
              <a:t>response</a:t>
            </a:r>
            <a:r>
              <a:rPr lang="de-DE" sz="2200" dirty="0"/>
              <a:t> </a:t>
            </a:r>
            <a:r>
              <a:rPr lang="de-DE" sz="2200" dirty="0" err="1"/>
              <a:t>that</a:t>
            </a:r>
            <a:r>
              <a:rPr lang="de-DE" sz="2200" dirty="0"/>
              <a:t> </a:t>
            </a:r>
            <a:r>
              <a:rPr lang="de-DE" sz="2200" dirty="0" err="1"/>
              <a:t>deviates</a:t>
            </a:r>
            <a:r>
              <a:rPr lang="de-DE" sz="2200" dirty="0"/>
              <a:t> </a:t>
            </a:r>
          </a:p>
          <a:p>
            <a:r>
              <a:rPr lang="de-DE" sz="2200" dirty="0"/>
              <a:t>     </a:t>
            </a:r>
            <a:r>
              <a:rPr lang="de-DE" sz="2200" dirty="0" err="1"/>
              <a:t>from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son’s</a:t>
            </a:r>
            <a:r>
              <a:rPr lang="de-DE" sz="2200" dirty="0"/>
              <a:t> </a:t>
            </a:r>
            <a:r>
              <a:rPr lang="de-DE" sz="2200" dirty="0" err="1"/>
              <a:t>intended</a:t>
            </a:r>
            <a:r>
              <a:rPr lang="de-DE" sz="2200" dirty="0"/>
              <a:t>. 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Mother </a:t>
            </a:r>
            <a:r>
              <a:rPr lang="de-DE" sz="2200" dirty="0" err="1"/>
              <a:t>educate</a:t>
            </a:r>
            <a:r>
              <a:rPr lang="de-DE" sz="2200" dirty="0"/>
              <a:t> her </a:t>
            </a:r>
            <a:r>
              <a:rPr lang="de-DE" sz="2200" dirty="0" err="1"/>
              <a:t>son</a:t>
            </a:r>
            <a:r>
              <a:rPr lang="de-DE" sz="2200" dirty="0"/>
              <a:t> on </a:t>
            </a:r>
            <a:r>
              <a:rPr lang="de-DE" sz="2200" dirty="0" err="1"/>
              <a:t>improving</a:t>
            </a:r>
            <a:r>
              <a:rPr lang="de-DE" sz="2200" dirty="0"/>
              <a:t> </a:t>
            </a:r>
            <a:r>
              <a:rPr lang="de-DE" sz="2200" dirty="0" err="1"/>
              <a:t>his</a:t>
            </a:r>
            <a:r>
              <a:rPr lang="de-DE" sz="2200" dirty="0"/>
              <a:t> </a:t>
            </a:r>
            <a:r>
              <a:rPr lang="de-DE" sz="2200" dirty="0" err="1"/>
              <a:t>success</a:t>
            </a:r>
            <a:r>
              <a:rPr lang="de-DE" sz="2200" dirty="0"/>
              <a:t> in </a:t>
            </a:r>
            <a:r>
              <a:rPr lang="de-DE" sz="2200" dirty="0" err="1"/>
              <a:t>obtaining</a:t>
            </a:r>
            <a:r>
              <a:rPr lang="de-DE" sz="2200" dirty="0"/>
              <a:t> </a:t>
            </a:r>
            <a:r>
              <a:rPr lang="de-DE" sz="2200" dirty="0" err="1"/>
              <a:t>information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 Alexa</a:t>
            </a:r>
          </a:p>
          <a:p>
            <a:r>
              <a:rPr lang="de-DE" sz="2200" dirty="0"/>
              <a:t>     </a:t>
            </a:r>
            <a:r>
              <a:rPr lang="de-DE" sz="2200" dirty="0" err="1"/>
              <a:t>By</a:t>
            </a:r>
            <a:r>
              <a:rPr lang="de-DE" sz="2200" dirty="0"/>
              <a:t> </a:t>
            </a:r>
            <a:r>
              <a:rPr lang="de-DE" sz="2200" dirty="0" err="1"/>
              <a:t>adjusting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syntax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question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, “</a:t>
            </a:r>
            <a:r>
              <a:rPr lang="de-DE" sz="2200" dirty="0" err="1"/>
              <a:t>what</a:t>
            </a:r>
            <a:r>
              <a:rPr lang="de-DE" sz="2200" dirty="0"/>
              <a:t> </a:t>
            </a:r>
            <a:r>
              <a:rPr lang="de-DE" sz="2200" dirty="0" err="1"/>
              <a:t>are</a:t>
            </a:r>
            <a:r>
              <a:rPr lang="de-DE" sz="2200" dirty="0"/>
              <a:t> </a:t>
            </a:r>
            <a:r>
              <a:rPr lang="de-DE" sz="2200" dirty="0" err="1"/>
              <a:t>popsicles</a:t>
            </a:r>
            <a:r>
              <a:rPr lang="de-DE" sz="2200" dirty="0"/>
              <a:t> </a:t>
            </a:r>
            <a:r>
              <a:rPr lang="de-DE" sz="2200" dirty="0" err="1"/>
              <a:t>made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” </a:t>
            </a:r>
            <a:r>
              <a:rPr lang="de-DE" sz="2200" dirty="0" err="1"/>
              <a:t>to</a:t>
            </a:r>
            <a:r>
              <a:rPr lang="de-DE" sz="2200" dirty="0"/>
              <a:t>, “</a:t>
            </a:r>
            <a:r>
              <a:rPr lang="de-DE" sz="2200" dirty="0" err="1"/>
              <a:t>how</a:t>
            </a:r>
            <a:r>
              <a:rPr lang="de-DE" sz="2200" dirty="0"/>
              <a:t> do </a:t>
            </a:r>
            <a:r>
              <a:rPr lang="de-DE" sz="2200" dirty="0" err="1"/>
              <a:t>you</a:t>
            </a:r>
            <a:r>
              <a:rPr lang="de-DE" sz="2200" dirty="0"/>
              <a:t> </a:t>
            </a:r>
            <a:r>
              <a:rPr lang="de-DE" sz="2200" dirty="0" err="1"/>
              <a:t>make</a:t>
            </a:r>
            <a:r>
              <a:rPr lang="de-DE" sz="2200" dirty="0"/>
              <a:t> a </a:t>
            </a:r>
          </a:p>
          <a:p>
            <a:r>
              <a:rPr lang="de-DE" sz="2200" dirty="0"/>
              <a:t>     </a:t>
            </a:r>
            <a:r>
              <a:rPr lang="de-DE" sz="2200" dirty="0" err="1"/>
              <a:t>popsicle</a:t>
            </a:r>
            <a:r>
              <a:rPr lang="de-DE" sz="2200" dirty="0"/>
              <a:t>.”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Alexa </a:t>
            </a:r>
            <a:r>
              <a:rPr lang="de-DE" sz="2200" dirty="0" err="1"/>
              <a:t>assists</a:t>
            </a:r>
            <a:r>
              <a:rPr lang="de-DE" sz="2200" dirty="0"/>
              <a:t> her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partners</a:t>
            </a:r>
            <a:r>
              <a:rPr lang="de-DE" sz="2200" dirty="0"/>
              <a:t> </a:t>
            </a:r>
            <a:r>
              <a:rPr lang="de-DE" sz="2200" dirty="0" err="1"/>
              <a:t>by</a:t>
            </a:r>
            <a:r>
              <a:rPr lang="de-DE" sz="2200" dirty="0"/>
              <a:t> </a:t>
            </a:r>
            <a:r>
              <a:rPr lang="de-DE" sz="2200" dirty="0" err="1"/>
              <a:t>refining</a:t>
            </a:r>
            <a:r>
              <a:rPr lang="de-DE" sz="2200" dirty="0"/>
              <a:t> her </a:t>
            </a:r>
            <a:r>
              <a:rPr lang="de-DE" sz="2200" dirty="0" err="1"/>
              <a:t>response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Ask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</a:t>
            </a:r>
            <a:r>
              <a:rPr lang="de-DE" sz="2200" dirty="0" err="1"/>
              <a:t>more</a:t>
            </a:r>
            <a:r>
              <a:rPr lang="de-DE" sz="2200" dirty="0"/>
              <a:t> </a:t>
            </a:r>
            <a:r>
              <a:rPr lang="de-DE" sz="2200" dirty="0" err="1"/>
              <a:t>information</a:t>
            </a:r>
            <a:r>
              <a:rPr lang="de-DE" sz="2200" dirty="0"/>
              <a:t>” </a:t>
            </a:r>
            <a:r>
              <a:rPr lang="de-DE" sz="2200" dirty="0" err="1"/>
              <a:t>or</a:t>
            </a:r>
            <a:r>
              <a:rPr lang="de-DE" sz="2200" dirty="0"/>
              <a:t> “</a:t>
            </a:r>
            <a:r>
              <a:rPr lang="de-DE" sz="2200" dirty="0" err="1"/>
              <a:t>say</a:t>
            </a:r>
            <a:r>
              <a:rPr lang="de-DE" sz="2200" dirty="0"/>
              <a:t> </a:t>
            </a:r>
            <a:r>
              <a:rPr lang="de-DE" sz="2200" dirty="0" err="1"/>
              <a:t>next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discourse</a:t>
            </a:r>
            <a:r>
              <a:rPr lang="de-DE" sz="2200" dirty="0"/>
              <a:t> </a:t>
            </a:r>
            <a:r>
              <a:rPr lang="de-DE" sz="2200" dirty="0" err="1"/>
              <a:t>scaffolding</a:t>
            </a:r>
            <a:r>
              <a:rPr lang="de-DE" sz="2200" dirty="0"/>
              <a:t>, turn </a:t>
            </a:r>
            <a:r>
              <a:rPr lang="de-DE" sz="2200" dirty="0" err="1"/>
              <a:t>talking</a:t>
            </a:r>
            <a:endParaRPr lang="de-DE" sz="2200" dirty="0"/>
          </a:p>
          <a:p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3545544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FC83B8C-6C90-194E-9FDB-0F773725E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3EB88F-94D1-E64A-B955-5E6E81C6ABCD}"/>
              </a:ext>
            </a:extLst>
          </p:cNvPr>
          <p:cNvSpPr txBox="1"/>
          <p:nvPr/>
        </p:nvSpPr>
        <p:spPr>
          <a:xfrm>
            <a:off x="3148314" y="288669"/>
            <a:ext cx="68210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Communication Breakdown 2: Family B</a:t>
            </a:r>
            <a:endParaRPr lang="de-DE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135F8A-E27D-8348-A111-A99949FCE4AD}"/>
              </a:ext>
            </a:extLst>
          </p:cNvPr>
          <p:cNvSpPr txBox="1"/>
          <p:nvPr/>
        </p:nvSpPr>
        <p:spPr>
          <a:xfrm>
            <a:off x="1481560" y="2164466"/>
            <a:ext cx="908612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200" dirty="0"/>
          </a:p>
          <a:p>
            <a:r>
              <a:rPr lang="de-DE" sz="2200" b="1" dirty="0" err="1"/>
              <a:t>Question</a:t>
            </a:r>
            <a:r>
              <a:rPr lang="de-DE" sz="2200" b="1" dirty="0"/>
              <a:t>!</a:t>
            </a:r>
          </a:p>
          <a:p>
            <a:endParaRPr lang="de-DE" sz="2200" dirty="0"/>
          </a:p>
          <a:p>
            <a:pPr marL="342900" indent="-342900" algn="ctr">
              <a:buFont typeface="Wingdings" pitchFamily="2" charset="2"/>
              <a:buChar char="§"/>
            </a:pPr>
            <a:r>
              <a:rPr lang="de-DE" sz="2200" dirty="0"/>
              <a:t>“South Korea (pause) </a:t>
            </a:r>
            <a:r>
              <a:rPr lang="de-DE" sz="2200" dirty="0" err="1"/>
              <a:t>what</a:t>
            </a:r>
            <a:r>
              <a:rPr lang="de-DE" sz="2200" dirty="0"/>
              <a:t> </a:t>
            </a:r>
            <a:r>
              <a:rPr lang="de-DE" sz="2200" dirty="0" err="1"/>
              <a:t>part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Asia</a:t>
            </a:r>
            <a:r>
              <a:rPr lang="de-DE" sz="2200" dirty="0"/>
              <a:t>? </a:t>
            </a:r>
            <a:r>
              <a:rPr lang="de-DE" sz="2200" dirty="0" err="1"/>
              <a:t>Southeast</a:t>
            </a:r>
            <a:r>
              <a:rPr lang="de-DE" sz="2200" dirty="0"/>
              <a:t> </a:t>
            </a:r>
            <a:r>
              <a:rPr lang="de-DE" sz="2200" dirty="0" err="1"/>
              <a:t>or</a:t>
            </a:r>
            <a:r>
              <a:rPr lang="de-DE" sz="2200" dirty="0"/>
              <a:t> East </a:t>
            </a:r>
            <a:r>
              <a:rPr lang="de-DE" sz="2200" dirty="0" err="1"/>
              <a:t>Asia</a:t>
            </a:r>
            <a:r>
              <a:rPr lang="de-DE" sz="2200" dirty="0"/>
              <a:t>?“</a:t>
            </a:r>
          </a:p>
          <a:p>
            <a:endParaRPr lang="de-DE" sz="2200" dirty="0"/>
          </a:p>
          <a:p>
            <a:r>
              <a:rPr lang="de-DE" sz="2200" dirty="0" err="1"/>
              <a:t>What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wrong</a:t>
            </a:r>
            <a:r>
              <a:rPr lang="de-DE" sz="2200" dirty="0"/>
              <a:t> in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Question</a:t>
            </a:r>
            <a:r>
              <a:rPr lang="de-DE" sz="2200" dirty="0"/>
              <a:t>?</a:t>
            </a:r>
          </a:p>
          <a:p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250178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EF5F1AD-1B97-8241-9BE4-86C99BD32624}"/>
              </a:ext>
            </a:extLst>
          </p:cNvPr>
          <p:cNvSpPr txBox="1"/>
          <p:nvPr/>
        </p:nvSpPr>
        <p:spPr>
          <a:xfrm>
            <a:off x="592881" y="1041023"/>
            <a:ext cx="3532805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							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400" dirty="0"/>
              <a:t>Abstract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400" dirty="0" err="1"/>
              <a:t>Introduction</a:t>
            </a: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400" dirty="0" err="1"/>
              <a:t>Related</a:t>
            </a:r>
            <a:r>
              <a:rPr lang="de-DE" sz="2400" dirty="0"/>
              <a:t> Work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400" dirty="0" err="1"/>
              <a:t>Method</a:t>
            </a: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400" dirty="0" err="1"/>
              <a:t>Results</a:t>
            </a: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A2F7DE-0FC8-B94C-94A9-DF84E4551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A79C06-02FD-A643-A593-5E0C1068A697}"/>
              </a:ext>
            </a:extLst>
          </p:cNvPr>
          <p:cNvSpPr txBox="1"/>
          <p:nvPr/>
        </p:nvSpPr>
        <p:spPr>
          <a:xfrm>
            <a:off x="3576577" y="288669"/>
            <a:ext cx="32898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Structure</a:t>
            </a:r>
            <a:r>
              <a:rPr lang="de-DE" sz="3200" b="1" dirty="0"/>
              <a:t> </a:t>
            </a:r>
            <a:r>
              <a:rPr lang="de-DE" sz="3200" b="1" dirty="0" err="1"/>
              <a:t>of</a:t>
            </a:r>
            <a:r>
              <a:rPr lang="de-DE" sz="3200" b="1" dirty="0"/>
              <a:t> Paper</a:t>
            </a:r>
            <a:endParaRPr lang="de-DE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CA2FEF-7AE8-AD49-A8A0-650902EEB87C}"/>
              </a:ext>
            </a:extLst>
          </p:cNvPr>
          <p:cNvSpPr txBox="1"/>
          <p:nvPr/>
        </p:nvSpPr>
        <p:spPr>
          <a:xfrm>
            <a:off x="6866452" y="892559"/>
            <a:ext cx="353280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400" dirty="0" err="1"/>
              <a:t>Discussion</a:t>
            </a: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400" dirty="0" err="1"/>
              <a:t>Conclussion</a:t>
            </a: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400" dirty="0" err="1"/>
              <a:t>Acknowledgments</a:t>
            </a: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400" dirty="0" err="1"/>
              <a:t>Refrences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451771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320536-3388-3446-B189-A0892C448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1A1250-AD3C-CA40-A352-319A3F616399}"/>
              </a:ext>
            </a:extLst>
          </p:cNvPr>
          <p:cNvSpPr txBox="1"/>
          <p:nvPr/>
        </p:nvSpPr>
        <p:spPr>
          <a:xfrm>
            <a:off x="150472" y="833378"/>
            <a:ext cx="11887199" cy="6004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/>
              <a:t>Mother: Alexa! South Korea </a:t>
            </a:r>
            <a:r>
              <a:rPr lang="de-DE" sz="2200" dirty="0" err="1"/>
              <a:t>is</a:t>
            </a:r>
            <a:r>
              <a:rPr lang="de-DE" sz="2200" dirty="0"/>
              <a:t> East Asian </a:t>
            </a:r>
            <a:r>
              <a:rPr lang="de-DE" sz="2200" dirty="0" err="1"/>
              <a:t>or</a:t>
            </a:r>
            <a:r>
              <a:rPr lang="de-DE" sz="2200" dirty="0"/>
              <a:t> </a:t>
            </a:r>
            <a:r>
              <a:rPr lang="de-DE" sz="2200" dirty="0" err="1"/>
              <a:t>Southeast</a:t>
            </a:r>
            <a:r>
              <a:rPr lang="de-DE" sz="2200" dirty="0"/>
              <a:t> Asian?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/>
              <a:t>Alexa: </a:t>
            </a:r>
            <a:r>
              <a:rPr lang="de-DE" sz="2200" b="1" dirty="0"/>
              <a:t>Sorry, </a:t>
            </a:r>
            <a:r>
              <a:rPr lang="de-DE" sz="2200" b="1" dirty="0" err="1"/>
              <a:t>I’m</a:t>
            </a:r>
            <a:r>
              <a:rPr lang="de-DE" sz="2200" b="1" dirty="0"/>
              <a:t> not </a:t>
            </a:r>
            <a:r>
              <a:rPr lang="de-DE" sz="2200" b="1" dirty="0" err="1"/>
              <a:t>sure</a:t>
            </a:r>
            <a:r>
              <a:rPr lang="de-DE" sz="2200" dirty="0"/>
              <a:t>.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 err="1"/>
              <a:t>Daughter</a:t>
            </a:r>
            <a:r>
              <a:rPr lang="de-DE" sz="2200" dirty="0"/>
              <a:t>: Alexa. Are </a:t>
            </a:r>
            <a:r>
              <a:rPr lang="de-DE" sz="2200" dirty="0" err="1"/>
              <a:t>Koreans</a:t>
            </a:r>
            <a:r>
              <a:rPr lang="de-DE" sz="2200" dirty="0"/>
              <a:t> </a:t>
            </a:r>
            <a:r>
              <a:rPr lang="de-DE" sz="2200" dirty="0" err="1"/>
              <a:t>Southeast</a:t>
            </a:r>
            <a:r>
              <a:rPr lang="de-DE" sz="2200" dirty="0"/>
              <a:t> Asian?  (Alexa </a:t>
            </a:r>
            <a:r>
              <a:rPr lang="de-DE" sz="2200" dirty="0" err="1"/>
              <a:t>beeps</a:t>
            </a:r>
            <a:r>
              <a:rPr lang="de-DE" sz="2200" dirty="0"/>
              <a:t>) (pause in </a:t>
            </a:r>
            <a:r>
              <a:rPr lang="de-DE" sz="2200" dirty="0" err="1"/>
              <a:t>family</a:t>
            </a:r>
            <a:r>
              <a:rPr lang="de-DE" sz="2200" dirty="0"/>
              <a:t> </a:t>
            </a:r>
            <a:r>
              <a:rPr lang="de-DE" sz="2200" dirty="0" err="1"/>
              <a:t>conversation</a:t>
            </a:r>
            <a:r>
              <a:rPr lang="de-DE" sz="2200" dirty="0"/>
              <a:t>)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/>
              <a:t>Mother: Try </a:t>
            </a:r>
            <a:r>
              <a:rPr lang="de-DE" sz="2200" dirty="0" err="1"/>
              <a:t>again</a:t>
            </a:r>
            <a:r>
              <a:rPr lang="de-DE" sz="2200" dirty="0"/>
              <a:t> [</a:t>
            </a:r>
            <a:r>
              <a:rPr lang="de-DE" sz="2200" dirty="0" err="1"/>
              <a:t>daughter’s</a:t>
            </a:r>
            <a:r>
              <a:rPr lang="de-DE" sz="2200" dirty="0"/>
              <a:t> </a:t>
            </a:r>
            <a:r>
              <a:rPr lang="de-DE" sz="2200" dirty="0" err="1"/>
              <a:t>name</a:t>
            </a:r>
            <a:r>
              <a:rPr lang="de-DE" sz="2200" dirty="0"/>
              <a:t>].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 err="1"/>
              <a:t>Daughter</a:t>
            </a:r>
            <a:r>
              <a:rPr lang="de-DE" sz="2200" dirty="0"/>
              <a:t>,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b="1" dirty="0" err="1"/>
              <a:t>increased</a:t>
            </a:r>
            <a:r>
              <a:rPr lang="de-DE" sz="2200" b="1" dirty="0"/>
              <a:t> </a:t>
            </a:r>
            <a:r>
              <a:rPr lang="de-DE" sz="2200" b="1" dirty="0" err="1"/>
              <a:t>volume</a:t>
            </a:r>
            <a:r>
              <a:rPr lang="de-DE" sz="2200" dirty="0"/>
              <a:t>: Alexa! Are </a:t>
            </a:r>
            <a:r>
              <a:rPr lang="de-DE" sz="2200" dirty="0" err="1"/>
              <a:t>Koreans</a:t>
            </a:r>
            <a:r>
              <a:rPr lang="de-DE" sz="2200" dirty="0"/>
              <a:t> </a:t>
            </a:r>
            <a:r>
              <a:rPr lang="de-DE" sz="2200" dirty="0" err="1"/>
              <a:t>Southeast</a:t>
            </a:r>
            <a:r>
              <a:rPr lang="de-DE" sz="2200" dirty="0"/>
              <a:t> Asian?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/>
              <a:t>Alexa</a:t>
            </a:r>
            <a:r>
              <a:rPr lang="de-DE" sz="2200" b="1" dirty="0"/>
              <a:t>: </a:t>
            </a:r>
            <a:r>
              <a:rPr lang="de-DE" sz="2200" b="1" dirty="0" err="1"/>
              <a:t>I’m</a:t>
            </a:r>
            <a:r>
              <a:rPr lang="de-DE" sz="2200" b="1" dirty="0"/>
              <a:t> not </a:t>
            </a:r>
            <a:r>
              <a:rPr lang="de-DE" sz="2200" b="1" dirty="0" err="1"/>
              <a:t>quite</a:t>
            </a:r>
            <a:r>
              <a:rPr lang="de-DE" sz="2200" b="1" dirty="0"/>
              <a:t> </a:t>
            </a:r>
            <a:r>
              <a:rPr lang="de-DE" sz="2200" b="1" dirty="0" err="1"/>
              <a:t>sure</a:t>
            </a:r>
            <a:r>
              <a:rPr lang="de-DE" sz="2200" b="1" dirty="0"/>
              <a:t> </a:t>
            </a:r>
            <a:r>
              <a:rPr lang="de-DE" sz="2200" b="1" dirty="0" err="1"/>
              <a:t>how</a:t>
            </a:r>
            <a:r>
              <a:rPr lang="de-DE" sz="2200" b="1" dirty="0"/>
              <a:t> </a:t>
            </a:r>
            <a:r>
              <a:rPr lang="de-DE" sz="2200" b="1" dirty="0" err="1"/>
              <a:t>to</a:t>
            </a:r>
            <a:r>
              <a:rPr lang="de-DE" sz="2200" b="1" dirty="0"/>
              <a:t> </a:t>
            </a:r>
            <a:r>
              <a:rPr lang="de-DE" sz="2200" b="1" dirty="0" err="1"/>
              <a:t>help</a:t>
            </a:r>
            <a:r>
              <a:rPr lang="de-DE" sz="2200" b="1" dirty="0"/>
              <a:t> </a:t>
            </a:r>
            <a:r>
              <a:rPr lang="de-DE" sz="2200" b="1" dirty="0" err="1"/>
              <a:t>you</a:t>
            </a:r>
            <a:r>
              <a:rPr lang="de-DE" sz="2200" b="1" dirty="0"/>
              <a:t> </a:t>
            </a:r>
            <a:r>
              <a:rPr lang="de-DE" sz="2200" b="1" dirty="0" err="1"/>
              <a:t>with</a:t>
            </a:r>
            <a:r>
              <a:rPr lang="de-DE" sz="2200" b="1" dirty="0"/>
              <a:t> </a:t>
            </a:r>
            <a:r>
              <a:rPr lang="de-DE" sz="2200" b="1" dirty="0" err="1"/>
              <a:t>that</a:t>
            </a:r>
            <a:r>
              <a:rPr lang="de-DE" sz="2200" b="1" dirty="0"/>
              <a:t>.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 err="1"/>
              <a:t>Daughter</a:t>
            </a:r>
            <a:r>
              <a:rPr lang="de-DE" sz="2200" dirty="0"/>
              <a:t>: </a:t>
            </a:r>
            <a:r>
              <a:rPr lang="de-DE" sz="2200" dirty="0" err="1"/>
              <a:t>Hmmmm</a:t>
            </a:r>
            <a:r>
              <a:rPr lang="de-DE" sz="2200" dirty="0"/>
              <a:t>…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/>
              <a:t>Mother: Alexa. Who </a:t>
            </a:r>
            <a:r>
              <a:rPr lang="de-DE" sz="2200" dirty="0" err="1"/>
              <a:t>is</a:t>
            </a:r>
            <a:r>
              <a:rPr lang="de-DE" sz="2200" dirty="0"/>
              <a:t> Eastern East </a:t>
            </a:r>
            <a:r>
              <a:rPr lang="de-DE" sz="2200" dirty="0" err="1"/>
              <a:t>Asia</a:t>
            </a:r>
            <a:r>
              <a:rPr lang="de-DE" sz="2200" dirty="0"/>
              <a:t>? </a:t>
            </a:r>
            <a:r>
              <a:rPr lang="de-DE" sz="2200" dirty="0" err="1"/>
              <a:t>What</a:t>
            </a:r>
            <a:r>
              <a:rPr lang="de-DE" sz="2200" dirty="0"/>
              <a:t> </a:t>
            </a:r>
            <a:r>
              <a:rPr lang="de-DE" sz="2200" dirty="0" err="1"/>
              <a:t>country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East </a:t>
            </a:r>
            <a:r>
              <a:rPr lang="de-DE" sz="2200" dirty="0" err="1"/>
              <a:t>Asia</a:t>
            </a:r>
            <a:r>
              <a:rPr lang="de-DE" sz="2200" dirty="0"/>
              <a:t>?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/>
              <a:t>Alexa: </a:t>
            </a:r>
            <a:r>
              <a:rPr lang="de-DE" sz="2200" dirty="0" err="1"/>
              <a:t>There</a:t>
            </a:r>
            <a:r>
              <a:rPr lang="de-DE" sz="2200" dirty="0"/>
              <a:t> </a:t>
            </a:r>
            <a:r>
              <a:rPr lang="de-DE" sz="2200" dirty="0" err="1"/>
              <a:t>are</a:t>
            </a:r>
            <a:r>
              <a:rPr lang="de-DE" sz="2200" dirty="0"/>
              <a:t> </a:t>
            </a:r>
            <a:r>
              <a:rPr lang="de-DE" sz="2200" dirty="0" err="1"/>
              <a:t>no</a:t>
            </a:r>
            <a:r>
              <a:rPr lang="de-DE" sz="2200" dirty="0"/>
              <a:t> UN </a:t>
            </a:r>
            <a:r>
              <a:rPr lang="de-DE" sz="2200" dirty="0" err="1"/>
              <a:t>recognized</a:t>
            </a:r>
            <a:r>
              <a:rPr lang="de-DE" sz="2200" dirty="0"/>
              <a:t> countries in Eastern Europe.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 err="1"/>
              <a:t>Daughter</a:t>
            </a:r>
            <a:r>
              <a:rPr lang="de-DE" sz="2200" dirty="0"/>
              <a:t>: </a:t>
            </a:r>
            <a:r>
              <a:rPr lang="de-DE" sz="2200" dirty="0" err="1"/>
              <a:t>Augh</a:t>
            </a:r>
            <a:r>
              <a:rPr lang="de-DE" sz="2200" dirty="0"/>
              <a:t>…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 err="1"/>
              <a:t>Father</a:t>
            </a:r>
            <a:r>
              <a:rPr lang="de-DE" sz="2200" dirty="0"/>
              <a:t>,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raised</a:t>
            </a:r>
            <a:r>
              <a:rPr lang="de-DE" sz="2200" dirty="0"/>
              <a:t> </a:t>
            </a:r>
            <a:r>
              <a:rPr lang="de-DE" sz="2200" dirty="0" err="1"/>
              <a:t>voice</a:t>
            </a:r>
            <a:r>
              <a:rPr lang="de-DE" sz="2200" dirty="0"/>
              <a:t>: Alexa. </a:t>
            </a:r>
            <a:r>
              <a:rPr lang="de-DE" sz="2200" dirty="0" err="1"/>
              <a:t>Please</a:t>
            </a:r>
            <a:r>
              <a:rPr lang="de-DE" sz="2200" dirty="0"/>
              <a:t> </a:t>
            </a:r>
            <a:r>
              <a:rPr lang="de-DE" sz="2200" dirty="0" err="1"/>
              <a:t>define</a:t>
            </a:r>
            <a:r>
              <a:rPr lang="de-DE" sz="2200" dirty="0"/>
              <a:t> East Asian countries.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/>
              <a:t>Alexa: </a:t>
            </a:r>
            <a:r>
              <a:rPr lang="de-DE" sz="2200" b="1" dirty="0"/>
              <a:t>This </a:t>
            </a:r>
            <a:r>
              <a:rPr lang="de-DE" sz="2200" b="1" dirty="0" err="1"/>
              <a:t>might</a:t>
            </a:r>
            <a:r>
              <a:rPr lang="de-DE" sz="2200" b="1" dirty="0"/>
              <a:t> </a:t>
            </a:r>
            <a:r>
              <a:rPr lang="de-DE" sz="2200" b="1" dirty="0" err="1"/>
              <a:t>answer</a:t>
            </a:r>
            <a:r>
              <a:rPr lang="de-DE" sz="2200" b="1" dirty="0"/>
              <a:t> </a:t>
            </a:r>
            <a:r>
              <a:rPr lang="de-DE" sz="2200" b="1" dirty="0" err="1"/>
              <a:t>your</a:t>
            </a:r>
            <a:r>
              <a:rPr lang="de-DE" sz="2200" b="1" dirty="0"/>
              <a:t> </a:t>
            </a:r>
            <a:r>
              <a:rPr lang="de-DE" sz="2200" b="1" dirty="0" err="1"/>
              <a:t>question</a:t>
            </a:r>
            <a:r>
              <a:rPr lang="de-DE" sz="2200" dirty="0"/>
              <a:t>. </a:t>
            </a:r>
            <a:r>
              <a:rPr lang="de-DE" sz="2200" dirty="0" err="1"/>
              <a:t>There</a:t>
            </a:r>
            <a:r>
              <a:rPr lang="de-DE" sz="2200" dirty="0"/>
              <a:t> </a:t>
            </a:r>
            <a:r>
              <a:rPr lang="de-DE" sz="2200" dirty="0" err="1"/>
              <a:t>are</a:t>
            </a:r>
            <a:r>
              <a:rPr lang="de-DE" sz="2200" dirty="0"/>
              <a:t> </a:t>
            </a:r>
            <a:r>
              <a:rPr lang="de-DE" sz="2200" dirty="0" err="1"/>
              <a:t>five</a:t>
            </a:r>
            <a:r>
              <a:rPr lang="de-DE" sz="2200" dirty="0"/>
              <a:t> UN </a:t>
            </a:r>
            <a:r>
              <a:rPr lang="de-DE" sz="2200" dirty="0" err="1"/>
              <a:t>recognized</a:t>
            </a:r>
            <a:r>
              <a:rPr lang="de-DE" sz="2200" dirty="0"/>
              <a:t> countries in Eastern </a:t>
            </a:r>
            <a:r>
              <a:rPr lang="de-DE" sz="2200" dirty="0" err="1"/>
              <a:t>Asia</a:t>
            </a:r>
            <a:r>
              <a:rPr lang="de-DE" sz="2200" dirty="0"/>
              <a:t>: China, Japan, South Korea, </a:t>
            </a:r>
          </a:p>
          <a:p>
            <a:pPr>
              <a:spcAft>
                <a:spcPts val="500"/>
              </a:spcAft>
            </a:pPr>
            <a:r>
              <a:rPr lang="de-DE" sz="2200" dirty="0"/>
              <a:t> North Korea,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Mongolia</a:t>
            </a:r>
            <a:r>
              <a:rPr lang="de-DE" sz="2200" dirty="0"/>
              <a:t>. 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de-DE" sz="2200" dirty="0" err="1"/>
              <a:t>Did</a:t>
            </a:r>
            <a:r>
              <a:rPr lang="de-DE" sz="2200" dirty="0"/>
              <a:t> </a:t>
            </a:r>
            <a:r>
              <a:rPr lang="de-DE" sz="2200" dirty="0" err="1"/>
              <a:t>that</a:t>
            </a:r>
            <a:r>
              <a:rPr lang="de-DE" sz="2200" dirty="0"/>
              <a:t> </a:t>
            </a:r>
            <a:r>
              <a:rPr lang="de-DE" sz="2200" dirty="0" err="1"/>
              <a:t>answer</a:t>
            </a:r>
            <a:r>
              <a:rPr lang="de-DE" sz="2200" dirty="0"/>
              <a:t> </a:t>
            </a:r>
            <a:r>
              <a:rPr lang="de-DE" sz="2200" dirty="0" err="1"/>
              <a:t>your</a:t>
            </a:r>
            <a:r>
              <a:rPr lang="de-DE" sz="2200" dirty="0"/>
              <a:t> </a:t>
            </a:r>
            <a:r>
              <a:rPr lang="de-DE" sz="2200" dirty="0" err="1"/>
              <a:t>question</a:t>
            </a:r>
            <a:r>
              <a:rPr lang="de-DE" sz="2200" dirty="0"/>
              <a:t>?…..</a:t>
            </a:r>
          </a:p>
        </p:txBody>
      </p:sp>
    </p:spTree>
    <p:extLst>
      <p:ext uri="{BB962C8B-B14F-4D97-AF65-F5344CB8AC3E}">
        <p14:creationId xmlns:p14="http://schemas.microsoft.com/office/powerpoint/2010/main" val="2478455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9AD8C78-B563-9A45-8F99-C0FF98001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3B84E6-8F99-1F49-866B-E724F55762E6}"/>
              </a:ext>
            </a:extLst>
          </p:cNvPr>
          <p:cNvSpPr txBox="1"/>
          <p:nvPr/>
        </p:nvSpPr>
        <p:spPr>
          <a:xfrm>
            <a:off x="3148314" y="288669"/>
            <a:ext cx="68210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Communication Breakdown 2: Family B</a:t>
            </a:r>
            <a:endParaRPr lang="de-DE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EA4AAC-5470-1648-92C6-87DE14A07637}"/>
              </a:ext>
            </a:extLst>
          </p:cNvPr>
          <p:cNvSpPr txBox="1"/>
          <p:nvPr/>
        </p:nvSpPr>
        <p:spPr>
          <a:xfrm>
            <a:off x="127322" y="1284790"/>
            <a:ext cx="11853309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Syntax </a:t>
            </a:r>
            <a:r>
              <a:rPr lang="de-DE" sz="2200" dirty="0" err="1"/>
              <a:t>adjustments</a:t>
            </a:r>
            <a:r>
              <a:rPr lang="de-DE" sz="2200" dirty="0"/>
              <a:t>, </a:t>
            </a:r>
            <a:r>
              <a:rPr lang="de-DE" sz="2200" dirty="0" err="1"/>
              <a:t>semantics</a:t>
            </a:r>
            <a:r>
              <a:rPr lang="de-DE" sz="2200" dirty="0"/>
              <a:t> </a:t>
            </a:r>
            <a:r>
              <a:rPr lang="de-DE" sz="2200" dirty="0" err="1"/>
              <a:t>adjustments</a:t>
            </a:r>
            <a:r>
              <a:rPr lang="de-DE" sz="2200" dirty="0"/>
              <a:t>, </a:t>
            </a:r>
            <a:r>
              <a:rPr lang="de-DE" sz="2200" dirty="0" err="1"/>
              <a:t>changes</a:t>
            </a:r>
            <a:r>
              <a:rPr lang="de-DE" sz="2200" dirty="0"/>
              <a:t> in </a:t>
            </a:r>
            <a:r>
              <a:rPr lang="de-DE" sz="2200" dirty="0" err="1"/>
              <a:t>volume</a:t>
            </a:r>
            <a:r>
              <a:rPr lang="de-DE" sz="2200" dirty="0"/>
              <a:t>, </a:t>
            </a:r>
            <a:r>
              <a:rPr lang="de-DE" sz="2200" dirty="0" err="1"/>
              <a:t>changes</a:t>
            </a:r>
            <a:r>
              <a:rPr lang="de-DE" sz="2200" dirty="0"/>
              <a:t> in </a:t>
            </a:r>
            <a:r>
              <a:rPr lang="de-DE" sz="2200" dirty="0" err="1"/>
              <a:t>prosody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clarify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last </a:t>
            </a:r>
            <a:r>
              <a:rPr lang="de-DE" sz="2200" dirty="0" err="1"/>
              <a:t>key</a:t>
            </a:r>
            <a:r>
              <a:rPr lang="de-DE" sz="2200" dirty="0"/>
              <a:t> </a:t>
            </a:r>
            <a:r>
              <a:rPr lang="de-DE" sz="2200" dirty="0" err="1"/>
              <a:t>term</a:t>
            </a:r>
            <a:r>
              <a:rPr lang="de-DE" sz="2200" dirty="0"/>
              <a:t> “</a:t>
            </a:r>
            <a:r>
              <a:rPr lang="de-DE" sz="2200" dirty="0" err="1"/>
              <a:t>Southeast</a:t>
            </a:r>
            <a:r>
              <a:rPr lang="de-DE" sz="2200" dirty="0"/>
              <a:t> Asian” </a:t>
            </a:r>
            <a:r>
              <a:rPr lang="de-DE" sz="2200" dirty="0" err="1"/>
              <a:t>vs</a:t>
            </a:r>
            <a:r>
              <a:rPr lang="de-DE" sz="2200" dirty="0"/>
              <a:t> “South.”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This form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question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essentially</a:t>
            </a:r>
            <a:r>
              <a:rPr lang="de-DE" sz="2200" dirty="0"/>
              <a:t> an </a:t>
            </a:r>
            <a:r>
              <a:rPr lang="de-DE" sz="2200" dirty="0" err="1"/>
              <a:t>either</a:t>
            </a:r>
            <a:r>
              <a:rPr lang="de-DE" sz="2200" dirty="0"/>
              <a:t>/</a:t>
            </a:r>
            <a:r>
              <a:rPr lang="de-DE" sz="2200" dirty="0" err="1"/>
              <a:t>or</a:t>
            </a:r>
            <a:r>
              <a:rPr lang="de-DE" sz="2200" dirty="0"/>
              <a:t> type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question</a:t>
            </a:r>
            <a:r>
              <a:rPr lang="de-DE" sz="2200" dirty="0"/>
              <a:t>, in </a:t>
            </a:r>
            <a:r>
              <a:rPr lang="de-DE" sz="2200" dirty="0" err="1"/>
              <a:t>which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requester</a:t>
            </a:r>
            <a:r>
              <a:rPr lang="de-DE" sz="2200" dirty="0"/>
              <a:t> </a:t>
            </a:r>
            <a:r>
              <a:rPr lang="de-DE" sz="2200" dirty="0" err="1"/>
              <a:t>provides</a:t>
            </a:r>
            <a:r>
              <a:rPr lang="de-DE" sz="2200" dirty="0"/>
              <a:t> </a:t>
            </a:r>
          </a:p>
          <a:p>
            <a:r>
              <a:rPr lang="de-DE" sz="2200" dirty="0"/>
              <a:t>      </a:t>
            </a:r>
            <a:r>
              <a:rPr lang="de-DE" sz="2200" dirty="0" err="1"/>
              <a:t>two</a:t>
            </a:r>
            <a:r>
              <a:rPr lang="de-DE" sz="2200" dirty="0"/>
              <a:t> </a:t>
            </a:r>
            <a:r>
              <a:rPr lang="de-DE" sz="2200" dirty="0" err="1"/>
              <a:t>options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looking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a </a:t>
            </a:r>
            <a:r>
              <a:rPr lang="de-DE" sz="2200" dirty="0" err="1"/>
              <a:t>response</a:t>
            </a:r>
            <a:r>
              <a:rPr lang="de-DE" sz="2200" dirty="0"/>
              <a:t> </a:t>
            </a:r>
            <a:r>
              <a:rPr lang="de-DE" sz="2200" dirty="0" err="1"/>
              <a:t>that</a:t>
            </a:r>
            <a:r>
              <a:rPr lang="de-DE" sz="2200" dirty="0"/>
              <a:t> </a:t>
            </a:r>
            <a:r>
              <a:rPr lang="de-DE" sz="2200" dirty="0" err="1"/>
              <a:t>fits</a:t>
            </a:r>
            <a:r>
              <a:rPr lang="de-DE" sz="2200" dirty="0"/>
              <a:t> </a:t>
            </a:r>
            <a:r>
              <a:rPr lang="de-DE" sz="2200" dirty="0" err="1"/>
              <a:t>one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those</a:t>
            </a:r>
            <a:r>
              <a:rPr lang="de-DE" sz="2200" dirty="0"/>
              <a:t> </a:t>
            </a:r>
            <a:r>
              <a:rPr lang="de-DE" sz="2200" dirty="0" err="1"/>
              <a:t>options</a:t>
            </a:r>
            <a:r>
              <a:rPr lang="de-DE" sz="2200" dirty="0"/>
              <a:t>. 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Alexa’s</a:t>
            </a:r>
            <a:r>
              <a:rPr lang="de-DE" sz="2200" dirty="0"/>
              <a:t> </a:t>
            </a:r>
            <a:r>
              <a:rPr lang="de-DE" sz="2200" dirty="0" err="1"/>
              <a:t>response</a:t>
            </a:r>
            <a:r>
              <a:rPr lang="de-DE" sz="2200" dirty="0"/>
              <a:t>, </a:t>
            </a:r>
            <a:r>
              <a:rPr lang="de-DE" sz="2200" dirty="0" err="1"/>
              <a:t>instead</a:t>
            </a:r>
            <a:r>
              <a:rPr lang="de-DE" sz="2200" dirty="0"/>
              <a:t>, </a:t>
            </a:r>
            <a:r>
              <a:rPr lang="de-DE" sz="2200" dirty="0" err="1"/>
              <a:t>is</a:t>
            </a:r>
            <a:r>
              <a:rPr lang="de-DE" sz="2200" dirty="0"/>
              <a:t> a neutral </a:t>
            </a:r>
            <a:r>
              <a:rPr lang="de-DE" sz="2200" dirty="0" err="1"/>
              <a:t>response</a:t>
            </a:r>
            <a:r>
              <a:rPr lang="de-DE" sz="2200" dirty="0"/>
              <a:t>, </a:t>
            </a:r>
            <a:r>
              <a:rPr lang="de-DE" sz="2200" b="1" dirty="0"/>
              <a:t>“Sorry, </a:t>
            </a:r>
            <a:r>
              <a:rPr lang="de-DE" sz="2200" b="1" dirty="0" err="1"/>
              <a:t>I’m</a:t>
            </a:r>
            <a:r>
              <a:rPr lang="de-DE" sz="2200" b="1" dirty="0"/>
              <a:t> not </a:t>
            </a:r>
            <a:r>
              <a:rPr lang="de-DE" sz="2200" b="1" dirty="0" err="1"/>
              <a:t>sure</a:t>
            </a:r>
            <a:r>
              <a:rPr lang="de-DE" sz="2200" b="1" dirty="0"/>
              <a:t>,” , “</a:t>
            </a:r>
            <a:r>
              <a:rPr lang="de-DE" sz="2200" b="1" dirty="0" err="1"/>
              <a:t>I’m</a:t>
            </a:r>
            <a:r>
              <a:rPr lang="de-DE" sz="2200" b="1" dirty="0"/>
              <a:t> not </a:t>
            </a:r>
            <a:r>
              <a:rPr lang="de-DE" sz="2200" b="1" dirty="0" err="1"/>
              <a:t>quite</a:t>
            </a:r>
            <a:r>
              <a:rPr lang="de-DE" sz="2200" b="1" dirty="0"/>
              <a:t> </a:t>
            </a:r>
            <a:r>
              <a:rPr lang="de-DE" sz="2200" b="1" dirty="0" err="1"/>
              <a:t>sure</a:t>
            </a:r>
            <a:r>
              <a:rPr lang="de-DE" sz="2200" b="1" dirty="0"/>
              <a:t> </a:t>
            </a:r>
            <a:r>
              <a:rPr lang="de-DE" sz="2200" b="1" dirty="0" err="1"/>
              <a:t>how</a:t>
            </a:r>
            <a:r>
              <a:rPr lang="de-DE" sz="2200" b="1" dirty="0"/>
              <a:t> </a:t>
            </a:r>
            <a:r>
              <a:rPr lang="de-DE" sz="2200" b="1" dirty="0" err="1"/>
              <a:t>to</a:t>
            </a:r>
            <a:r>
              <a:rPr lang="de-DE" sz="2200" b="1" dirty="0"/>
              <a:t> </a:t>
            </a:r>
          </a:p>
          <a:p>
            <a:r>
              <a:rPr lang="de-DE" sz="2200" b="1" dirty="0"/>
              <a:t>     </a:t>
            </a:r>
            <a:r>
              <a:rPr lang="de-DE" sz="2200" b="1" dirty="0" err="1"/>
              <a:t>help</a:t>
            </a:r>
            <a:r>
              <a:rPr lang="de-DE" sz="2200" b="1" dirty="0"/>
              <a:t> </a:t>
            </a:r>
            <a:r>
              <a:rPr lang="de-DE" sz="2200" b="1" dirty="0" err="1"/>
              <a:t>you</a:t>
            </a:r>
            <a:r>
              <a:rPr lang="de-DE" sz="2200" b="1" dirty="0"/>
              <a:t> </a:t>
            </a:r>
            <a:r>
              <a:rPr lang="de-DE" sz="2200" b="1" dirty="0" err="1"/>
              <a:t>with</a:t>
            </a:r>
            <a:r>
              <a:rPr lang="de-DE" sz="2200" b="1" dirty="0"/>
              <a:t> </a:t>
            </a:r>
            <a:r>
              <a:rPr lang="de-DE" sz="2200" b="1" dirty="0" err="1"/>
              <a:t>that</a:t>
            </a:r>
            <a:r>
              <a:rPr lang="de-DE" sz="2200" b="1" dirty="0"/>
              <a:t>.”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b="1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Father</a:t>
            </a:r>
            <a:r>
              <a:rPr lang="de-DE" sz="2200" dirty="0"/>
              <a:t> </a:t>
            </a:r>
            <a:r>
              <a:rPr lang="de-DE" sz="2200" dirty="0" err="1"/>
              <a:t>shifts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question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a </a:t>
            </a:r>
            <a:r>
              <a:rPr lang="de-DE" sz="2200" dirty="0" err="1"/>
              <a:t>specific</a:t>
            </a:r>
            <a:r>
              <a:rPr lang="de-DE" sz="2200" dirty="0"/>
              <a:t>, </a:t>
            </a:r>
            <a:r>
              <a:rPr lang="de-DE" sz="2200" dirty="0" err="1"/>
              <a:t>closed-ended</a:t>
            </a:r>
            <a:r>
              <a:rPr lang="de-DE" sz="2200" dirty="0"/>
              <a:t> </a:t>
            </a:r>
            <a:r>
              <a:rPr lang="de-DE" sz="2200" dirty="0" err="1"/>
              <a:t>request</a:t>
            </a:r>
            <a:r>
              <a:rPr lang="de-DE" sz="2200" dirty="0"/>
              <a:t>: “</a:t>
            </a:r>
            <a:r>
              <a:rPr lang="de-DE" sz="2200" dirty="0" err="1"/>
              <a:t>Please</a:t>
            </a:r>
            <a:r>
              <a:rPr lang="de-DE" sz="2200" dirty="0"/>
              <a:t> </a:t>
            </a:r>
            <a:r>
              <a:rPr lang="de-DE" sz="2200" dirty="0" err="1"/>
              <a:t>define</a:t>
            </a:r>
            <a:r>
              <a:rPr lang="de-DE" sz="2200" dirty="0"/>
              <a:t> East Asian countries.” 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3834081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894462B-2C09-1A45-8188-9B58CE717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84CD49-8C82-1D4C-9466-5C78342EA0BA}"/>
              </a:ext>
            </a:extLst>
          </p:cNvPr>
          <p:cNvSpPr txBox="1"/>
          <p:nvPr/>
        </p:nvSpPr>
        <p:spPr>
          <a:xfrm>
            <a:off x="3148314" y="288669"/>
            <a:ext cx="68210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Communication Breakdown 3: Family D</a:t>
            </a:r>
            <a:endParaRPr lang="de-DE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9CF23E-3050-AD41-9077-749272F4919E}"/>
              </a:ext>
            </a:extLst>
          </p:cNvPr>
          <p:cNvSpPr txBox="1"/>
          <p:nvPr/>
        </p:nvSpPr>
        <p:spPr>
          <a:xfrm>
            <a:off x="26561" y="1388961"/>
            <a:ext cx="1196481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 err="1"/>
              <a:t>Two</a:t>
            </a:r>
            <a:r>
              <a:rPr lang="de-DE" sz="2200" dirty="0"/>
              <a:t> </a:t>
            </a:r>
            <a:r>
              <a:rPr lang="de-DE" sz="2200" dirty="0" err="1"/>
              <a:t>key</a:t>
            </a:r>
            <a:r>
              <a:rPr lang="de-DE" sz="2200" dirty="0"/>
              <a:t> </a:t>
            </a:r>
            <a:r>
              <a:rPr lang="de-DE" sz="2200" dirty="0" err="1"/>
              <a:t>themes</a:t>
            </a:r>
            <a:r>
              <a:rPr lang="de-DE" sz="2200" dirty="0"/>
              <a:t> </a:t>
            </a:r>
            <a:r>
              <a:rPr lang="de-DE" sz="2200" dirty="0" err="1"/>
              <a:t>found</a:t>
            </a:r>
            <a:r>
              <a:rPr lang="de-DE" sz="2200" dirty="0"/>
              <a:t> </a:t>
            </a:r>
            <a:r>
              <a:rPr lang="de-DE" sz="2200" dirty="0" err="1"/>
              <a:t>across</a:t>
            </a:r>
            <a:r>
              <a:rPr lang="de-DE" sz="2200" dirty="0"/>
              <a:t> </a:t>
            </a:r>
            <a:r>
              <a:rPr lang="de-DE" sz="2200" dirty="0" err="1"/>
              <a:t>our</a:t>
            </a:r>
            <a:r>
              <a:rPr lang="de-DE" sz="2200" dirty="0"/>
              <a:t> </a:t>
            </a:r>
            <a:r>
              <a:rPr lang="de-DE" sz="2200" dirty="0" err="1"/>
              <a:t>participant</a:t>
            </a:r>
            <a:r>
              <a:rPr lang="de-DE" sz="2200" dirty="0"/>
              <a:t> </a:t>
            </a:r>
            <a:r>
              <a:rPr lang="de-DE" sz="2200" dirty="0" err="1"/>
              <a:t>families</a:t>
            </a:r>
            <a:r>
              <a:rPr lang="de-DE" sz="2200" dirty="0"/>
              <a:t>: </a:t>
            </a:r>
            <a:r>
              <a:rPr lang="de-DE" sz="2200" dirty="0" err="1"/>
              <a:t>children’s</a:t>
            </a:r>
            <a:r>
              <a:rPr lang="de-DE" sz="2200" dirty="0"/>
              <a:t> </a:t>
            </a:r>
            <a:r>
              <a:rPr lang="de-DE" sz="2200" dirty="0" err="1"/>
              <a:t>speech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language</a:t>
            </a:r>
            <a:r>
              <a:rPr lang="de-DE" sz="2200" dirty="0"/>
              <a:t> </a:t>
            </a:r>
            <a:r>
              <a:rPr lang="de-DE" sz="2200" dirty="0" err="1"/>
              <a:t>development</a:t>
            </a:r>
            <a:r>
              <a:rPr lang="de-DE" sz="2200" dirty="0"/>
              <a:t> </a:t>
            </a:r>
            <a:r>
              <a:rPr lang="de-DE" sz="2200" dirty="0" err="1"/>
              <a:t>impacting</a:t>
            </a:r>
            <a:r>
              <a:rPr lang="de-DE" sz="2200" dirty="0"/>
              <a:t> </a:t>
            </a:r>
          </a:p>
          <a:p>
            <a:pPr lvl="1"/>
            <a:r>
              <a:rPr lang="de-DE" sz="2200" dirty="0"/>
              <a:t>      </a:t>
            </a:r>
            <a:r>
              <a:rPr lang="de-DE" sz="2200" dirty="0" err="1"/>
              <a:t>communication</a:t>
            </a: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/>
              <a:t>Alexa </a:t>
            </a:r>
            <a:r>
              <a:rPr lang="de-DE" sz="2200" dirty="0" err="1"/>
              <a:t>struggling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understand</a:t>
            </a:r>
            <a:r>
              <a:rPr lang="de-DE" sz="2200" dirty="0"/>
              <a:t> bilingual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/>
              <a:t>5-year-old </a:t>
            </a:r>
            <a:r>
              <a:rPr lang="de-DE" sz="2200" dirty="0" err="1"/>
              <a:t>kid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ask</a:t>
            </a:r>
            <a:r>
              <a:rPr lang="de-DE" sz="2200" dirty="0"/>
              <a:t> a </a:t>
            </a:r>
            <a:r>
              <a:rPr lang="de-DE" sz="2200" dirty="0" err="1"/>
              <a:t>question</a:t>
            </a: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/>
              <a:t>Child): uh (</a:t>
            </a:r>
            <a:r>
              <a:rPr lang="de-DE" sz="2200" dirty="0" err="1"/>
              <a:t>slight</a:t>
            </a:r>
            <a:r>
              <a:rPr lang="de-DE" sz="2200" dirty="0"/>
              <a:t> pause) </a:t>
            </a:r>
            <a:r>
              <a:rPr lang="de-DE" sz="2200" dirty="0" err="1"/>
              <a:t>leh</a:t>
            </a:r>
            <a:r>
              <a:rPr lang="de-DE" sz="2200" dirty="0"/>
              <a:t> (pause) </a:t>
            </a:r>
            <a:r>
              <a:rPr lang="de-DE" sz="2200" dirty="0" err="1"/>
              <a:t>ska</a:t>
            </a:r>
            <a:r>
              <a:rPr lang="de-DE" sz="2200" dirty="0"/>
              <a:t>.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it</a:t>
            </a:r>
            <a:r>
              <a:rPr lang="de-DE" sz="2200" dirty="0"/>
              <a:t> </a:t>
            </a:r>
            <a:r>
              <a:rPr lang="de-DE" sz="2200" dirty="0" err="1"/>
              <a:t>going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rain </a:t>
            </a:r>
            <a:r>
              <a:rPr lang="de-DE" sz="2200" dirty="0" err="1"/>
              <a:t>for</a:t>
            </a:r>
            <a:r>
              <a:rPr lang="de-DE" sz="2200" dirty="0"/>
              <a:t> a </a:t>
            </a:r>
            <a:r>
              <a:rPr lang="de-DE" sz="2200" dirty="0" err="1"/>
              <a:t>little</a:t>
            </a:r>
            <a:r>
              <a:rPr lang="de-DE" sz="2200" dirty="0"/>
              <a:t> </a:t>
            </a:r>
            <a:r>
              <a:rPr lang="de-DE" sz="2200" dirty="0" err="1"/>
              <a:t>bit</a:t>
            </a:r>
            <a:r>
              <a:rPr lang="de-DE" sz="2200" dirty="0"/>
              <a:t> </a:t>
            </a:r>
            <a:r>
              <a:rPr lang="de-DE" sz="2200" dirty="0" err="1"/>
              <a:t>or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it</a:t>
            </a:r>
            <a:r>
              <a:rPr lang="de-DE" sz="2200" dirty="0"/>
              <a:t> </a:t>
            </a:r>
            <a:r>
              <a:rPr lang="de-DE" sz="2200" dirty="0" err="1"/>
              <a:t>going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be</a:t>
            </a:r>
            <a:r>
              <a:rPr lang="de-DE" sz="2200" dirty="0"/>
              <a:t> </a:t>
            </a:r>
            <a:r>
              <a:rPr lang="de-DE" sz="2200" dirty="0" err="1"/>
              <a:t>sunny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a </a:t>
            </a:r>
            <a:r>
              <a:rPr lang="de-DE" sz="2200" dirty="0" err="1"/>
              <a:t>little</a:t>
            </a:r>
            <a:r>
              <a:rPr lang="de-DE" sz="2200" dirty="0"/>
              <a:t> </a:t>
            </a:r>
            <a:r>
              <a:rPr lang="de-DE" sz="2200" dirty="0" err="1"/>
              <a:t>bit.c</a:t>
            </a:r>
            <a:r>
              <a:rPr lang="de-DE" sz="2200" dirty="0"/>
              <a:t>(</a:t>
            </a:r>
            <a:r>
              <a:rPr lang="de-DE" sz="2200" dirty="0" err="1"/>
              <a:t>said</a:t>
            </a:r>
            <a:r>
              <a:rPr lang="de-DE" sz="2200" dirty="0"/>
              <a:t> </a:t>
            </a:r>
            <a:r>
              <a:rPr lang="de-DE" sz="2200" dirty="0" err="1"/>
              <a:t>quickly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quietly</a:t>
            </a:r>
            <a:r>
              <a:rPr lang="de-DE" sz="2200" dirty="0"/>
              <a:t>), (pause) </a:t>
            </a:r>
            <a:r>
              <a:rPr lang="de-DE" sz="2200" dirty="0" err="1"/>
              <a:t>or</a:t>
            </a:r>
            <a:r>
              <a:rPr lang="de-DE" sz="2200" dirty="0"/>
              <a:t> </a:t>
            </a:r>
            <a:r>
              <a:rPr lang="de-DE" sz="2200" dirty="0" err="1"/>
              <a:t>both</a:t>
            </a:r>
            <a:r>
              <a:rPr lang="de-DE" sz="2200" dirty="0"/>
              <a:t>. (</a:t>
            </a:r>
            <a:r>
              <a:rPr lang="de-DE" sz="2200" dirty="0" err="1"/>
              <a:t>no</a:t>
            </a:r>
            <a:r>
              <a:rPr lang="de-DE" sz="2200" dirty="0"/>
              <a:t> </a:t>
            </a:r>
            <a:r>
              <a:rPr lang="de-DE" sz="2200" dirty="0" err="1"/>
              <a:t>rising</a:t>
            </a:r>
            <a:r>
              <a:rPr lang="de-DE" sz="2200" dirty="0"/>
              <a:t> </a:t>
            </a:r>
            <a:r>
              <a:rPr lang="de-DE" sz="2200" dirty="0" err="1"/>
              <a:t>intonation</a:t>
            </a:r>
            <a:r>
              <a:rPr lang="de-DE" sz="2200" dirty="0"/>
              <a:t> at end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indicate</a:t>
            </a:r>
            <a:r>
              <a:rPr lang="de-DE" sz="2200" dirty="0"/>
              <a:t> a </a:t>
            </a:r>
            <a:r>
              <a:rPr lang="de-DE" sz="2200" dirty="0" err="1"/>
              <a:t>question</a:t>
            </a:r>
            <a:r>
              <a:rPr lang="de-DE" sz="2200" dirty="0"/>
              <a:t>) (pause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no</a:t>
            </a:r>
            <a:r>
              <a:rPr lang="de-DE" sz="2200" dirty="0"/>
              <a:t> </a:t>
            </a:r>
            <a:r>
              <a:rPr lang="de-DE" sz="2200" dirty="0" err="1"/>
              <a:t>respons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 Alexa)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41813922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E3A712-05E9-1147-A580-1BAC90490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FA473B-B089-0F46-8B55-3B4BB578BBFA}"/>
              </a:ext>
            </a:extLst>
          </p:cNvPr>
          <p:cNvSpPr txBox="1"/>
          <p:nvPr/>
        </p:nvSpPr>
        <p:spPr>
          <a:xfrm>
            <a:off x="3842794" y="288669"/>
            <a:ext cx="27835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Code </a:t>
            </a:r>
            <a:r>
              <a:rPr lang="de-DE" sz="3200" b="1" dirty="0" err="1"/>
              <a:t>Switching</a:t>
            </a:r>
            <a:endParaRPr lang="de-DE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6BA8E3-0CFD-5B42-A812-1E2EED492A74}"/>
              </a:ext>
            </a:extLst>
          </p:cNvPr>
          <p:cNvSpPr txBox="1"/>
          <p:nvPr/>
        </p:nvSpPr>
        <p:spPr>
          <a:xfrm>
            <a:off x="277792" y="948690"/>
            <a:ext cx="1075288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Wingdings" pitchFamily="2" charset="2"/>
              <a:buChar char="§"/>
            </a:pP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 err="1"/>
              <a:t>Conversation</a:t>
            </a:r>
            <a:r>
              <a:rPr lang="de-DE" sz="2200" dirty="0"/>
              <a:t> </a:t>
            </a:r>
            <a:r>
              <a:rPr lang="de-DE" sz="2200" dirty="0" err="1"/>
              <a:t>without</a:t>
            </a:r>
            <a:r>
              <a:rPr lang="de-DE" sz="2200" dirty="0"/>
              <a:t> </a:t>
            </a:r>
            <a:r>
              <a:rPr lang="de-DE" sz="2200" dirty="0" err="1"/>
              <a:t>trigger</a:t>
            </a:r>
            <a:r>
              <a:rPr lang="de-DE" sz="2200" dirty="0"/>
              <a:t> </a:t>
            </a:r>
            <a:r>
              <a:rPr lang="de-DE" sz="2200" dirty="0" err="1"/>
              <a:t>word</a:t>
            </a:r>
            <a:r>
              <a:rPr lang="de-DE" sz="2200" dirty="0"/>
              <a:t> </a:t>
            </a:r>
            <a:r>
              <a:rPr lang="de-DE" sz="2200" dirty="0" err="1"/>
              <a:t>by</a:t>
            </a:r>
            <a:r>
              <a:rPr lang="de-DE" sz="2200" dirty="0"/>
              <a:t> </a:t>
            </a:r>
            <a:r>
              <a:rPr lang="de-DE" sz="2200" dirty="0" err="1"/>
              <a:t>child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age</a:t>
            </a:r>
            <a:r>
              <a:rPr lang="de-DE" sz="2200" dirty="0"/>
              <a:t> 5 in Family I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 err="1"/>
              <a:t>Older</a:t>
            </a:r>
            <a:r>
              <a:rPr lang="de-DE" sz="2200" dirty="0"/>
              <a:t> </a:t>
            </a:r>
            <a:r>
              <a:rPr lang="de-DE" sz="2200" dirty="0" err="1"/>
              <a:t>child</a:t>
            </a:r>
            <a:r>
              <a:rPr lang="de-DE" sz="2200" dirty="0"/>
              <a:t> (</a:t>
            </a:r>
            <a:r>
              <a:rPr lang="de-DE" sz="2200" dirty="0" err="1"/>
              <a:t>age</a:t>
            </a:r>
            <a:r>
              <a:rPr lang="de-DE" sz="2200" dirty="0"/>
              <a:t> 6) </a:t>
            </a:r>
            <a:r>
              <a:rPr lang="de-DE" sz="2200" dirty="0" err="1"/>
              <a:t>would</a:t>
            </a:r>
            <a:r>
              <a:rPr lang="de-DE" sz="2200" dirty="0"/>
              <a:t> </a:t>
            </a:r>
            <a:r>
              <a:rPr lang="de-DE" sz="2200" dirty="0" err="1"/>
              <a:t>say</a:t>
            </a:r>
            <a:r>
              <a:rPr lang="de-DE" sz="2200" dirty="0"/>
              <a:t> </a:t>
            </a:r>
            <a:r>
              <a:rPr lang="de-DE" sz="2200" dirty="0" err="1"/>
              <a:t>Alexa’s</a:t>
            </a:r>
            <a:r>
              <a:rPr lang="de-DE" sz="2200" dirty="0"/>
              <a:t> </a:t>
            </a:r>
            <a:r>
              <a:rPr lang="de-DE" sz="2200" dirty="0" err="1"/>
              <a:t>name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then</a:t>
            </a:r>
            <a:r>
              <a:rPr lang="de-DE" sz="2200" dirty="0"/>
              <a:t> pause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/>
              <a:t>Alexa </a:t>
            </a:r>
            <a:r>
              <a:rPr lang="de-DE" sz="2200" dirty="0" err="1"/>
              <a:t>did</a:t>
            </a:r>
            <a:r>
              <a:rPr lang="de-DE" sz="2200" dirty="0"/>
              <a:t> not </a:t>
            </a:r>
            <a:r>
              <a:rPr lang="de-DE" sz="2200" dirty="0" err="1"/>
              <a:t>code</a:t>
            </a:r>
            <a:r>
              <a:rPr lang="de-DE" sz="2200" dirty="0"/>
              <a:t> </a:t>
            </a:r>
            <a:r>
              <a:rPr lang="de-DE" sz="2200" dirty="0" err="1"/>
              <a:t>switch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family</a:t>
            </a:r>
            <a:r>
              <a:rPr lang="de-DE" sz="2200" dirty="0"/>
              <a:t> </a:t>
            </a:r>
            <a:r>
              <a:rPr lang="de-DE" sz="2200" dirty="0" err="1"/>
              <a:t>members</a:t>
            </a:r>
            <a:r>
              <a:rPr lang="de-DE" sz="2200" dirty="0"/>
              <a:t> </a:t>
            </a:r>
            <a:r>
              <a:rPr lang="de-DE" sz="2200" dirty="0" err="1"/>
              <a:t>according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their</a:t>
            </a:r>
            <a:r>
              <a:rPr lang="de-DE" sz="2200" dirty="0"/>
              <a:t> </a:t>
            </a:r>
            <a:r>
              <a:rPr lang="de-DE" sz="2200" dirty="0" err="1"/>
              <a:t>ability</a:t>
            </a: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/>
              <a:t>Child in Family J </a:t>
            </a:r>
            <a:r>
              <a:rPr lang="de-DE" sz="2200" dirty="0" err="1"/>
              <a:t>asked</a:t>
            </a:r>
            <a:r>
              <a:rPr lang="de-DE" sz="2200" dirty="0"/>
              <a:t> Alexa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tell</a:t>
            </a:r>
            <a:r>
              <a:rPr lang="de-DE" sz="2200" dirty="0"/>
              <a:t> </a:t>
            </a:r>
            <a:r>
              <a:rPr lang="de-DE" sz="2200" dirty="0" err="1"/>
              <a:t>jokes</a:t>
            </a:r>
            <a:r>
              <a:rPr lang="de-DE" sz="2200" dirty="0"/>
              <a:t> </a:t>
            </a:r>
            <a:r>
              <a:rPr lang="de-DE" sz="2200" dirty="0" err="1"/>
              <a:t>throughout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four-week</a:t>
            </a:r>
            <a:r>
              <a:rPr lang="de-DE" sz="2200" dirty="0"/>
              <a:t> </a:t>
            </a:r>
            <a:r>
              <a:rPr lang="de-DE" sz="2200" dirty="0" err="1"/>
              <a:t>deployment</a:t>
            </a: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 err="1"/>
              <a:t>Researcher‘s</a:t>
            </a:r>
            <a:r>
              <a:rPr lang="de-DE" sz="2200" dirty="0"/>
              <a:t> </a:t>
            </a:r>
            <a:r>
              <a:rPr lang="de-DE" sz="2200" dirty="0" err="1"/>
              <a:t>Question</a:t>
            </a:r>
            <a:r>
              <a:rPr lang="de-DE" sz="2200" dirty="0"/>
              <a:t>: </a:t>
            </a:r>
            <a:r>
              <a:rPr lang="de-DE" sz="2200" b="1" dirty="0" err="1"/>
              <a:t>Were</a:t>
            </a:r>
            <a:r>
              <a:rPr lang="de-DE" sz="2200" b="1" dirty="0"/>
              <a:t> </a:t>
            </a:r>
            <a:r>
              <a:rPr lang="de-DE" sz="2200" b="1" dirty="0" err="1"/>
              <a:t>they</a:t>
            </a:r>
            <a:r>
              <a:rPr lang="de-DE" sz="2200" b="1" dirty="0"/>
              <a:t> </a:t>
            </a:r>
            <a:r>
              <a:rPr lang="de-DE" sz="2200" b="1" dirty="0" err="1"/>
              <a:t>appropriate</a:t>
            </a:r>
            <a:r>
              <a:rPr lang="de-DE" sz="2200" b="1" dirty="0"/>
              <a:t> </a:t>
            </a:r>
            <a:r>
              <a:rPr lang="de-DE" sz="2200" b="1" dirty="0" err="1"/>
              <a:t>for</a:t>
            </a:r>
            <a:r>
              <a:rPr lang="de-DE" sz="2200" b="1" dirty="0"/>
              <a:t> </a:t>
            </a:r>
            <a:r>
              <a:rPr lang="de-DE" sz="2200" b="1" dirty="0" err="1"/>
              <a:t>the</a:t>
            </a:r>
            <a:r>
              <a:rPr lang="de-DE" sz="2200" b="1" dirty="0"/>
              <a:t> </a:t>
            </a:r>
            <a:r>
              <a:rPr lang="de-DE" sz="2200" b="1" dirty="0" err="1"/>
              <a:t>child</a:t>
            </a:r>
            <a:r>
              <a:rPr lang="de-DE" sz="2200" b="1" dirty="0"/>
              <a:t>?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/>
              <a:t>Mother </a:t>
            </a:r>
            <a:r>
              <a:rPr lang="de-DE" sz="2200" dirty="0" err="1"/>
              <a:t>directs</a:t>
            </a:r>
            <a:r>
              <a:rPr lang="de-DE" sz="2200" dirty="0"/>
              <a:t> </a:t>
            </a:r>
            <a:r>
              <a:rPr lang="de-DE" sz="2200" dirty="0" err="1"/>
              <a:t>question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child</a:t>
            </a:r>
            <a:r>
              <a:rPr lang="de-DE" sz="2200" dirty="0"/>
              <a:t>) ‘do </a:t>
            </a:r>
            <a:r>
              <a:rPr lang="de-DE" sz="2200" dirty="0" err="1"/>
              <a:t>you</a:t>
            </a:r>
            <a:r>
              <a:rPr lang="de-DE" sz="2200" dirty="0"/>
              <a:t> </a:t>
            </a:r>
            <a:r>
              <a:rPr lang="de-DE" sz="2200" dirty="0" err="1"/>
              <a:t>know</a:t>
            </a:r>
            <a:r>
              <a:rPr lang="de-DE" sz="2200" dirty="0"/>
              <a:t> </a:t>
            </a:r>
            <a:r>
              <a:rPr lang="de-DE" sz="2200" dirty="0" err="1"/>
              <a:t>why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jokes</a:t>
            </a:r>
            <a:r>
              <a:rPr lang="de-DE" sz="2200" dirty="0"/>
              <a:t> </a:t>
            </a:r>
            <a:r>
              <a:rPr lang="de-DE" sz="2200" dirty="0" err="1"/>
              <a:t>were</a:t>
            </a:r>
            <a:r>
              <a:rPr lang="de-DE" sz="2200" dirty="0"/>
              <a:t> funny? </a:t>
            </a:r>
          </a:p>
          <a:p>
            <a:pPr lvl="1"/>
            <a:r>
              <a:rPr lang="de-DE" sz="2200" dirty="0"/>
              <a:t>    </a:t>
            </a:r>
            <a:r>
              <a:rPr lang="de-DE" sz="2200" dirty="0" err="1"/>
              <a:t>Did</a:t>
            </a:r>
            <a:r>
              <a:rPr lang="de-DE" sz="2200" dirty="0"/>
              <a:t> </a:t>
            </a:r>
            <a:r>
              <a:rPr lang="de-DE" sz="2200" dirty="0" err="1"/>
              <a:t>they</a:t>
            </a:r>
            <a:r>
              <a:rPr lang="de-DE" sz="2200" dirty="0"/>
              <a:t> </a:t>
            </a:r>
            <a:r>
              <a:rPr lang="de-DE" sz="2200" dirty="0" err="1"/>
              <a:t>make</a:t>
            </a:r>
            <a:r>
              <a:rPr lang="de-DE" sz="2200" dirty="0"/>
              <a:t> sense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you</a:t>
            </a:r>
            <a:r>
              <a:rPr lang="de-DE" sz="2200" dirty="0"/>
              <a:t>?’” The </a:t>
            </a:r>
            <a:r>
              <a:rPr lang="de-DE" sz="2200" dirty="0" err="1"/>
              <a:t>child’s</a:t>
            </a:r>
            <a:r>
              <a:rPr lang="de-DE" sz="2200" dirty="0"/>
              <a:t> </a:t>
            </a:r>
            <a:r>
              <a:rPr lang="de-DE" sz="2200" dirty="0" err="1"/>
              <a:t>response</a:t>
            </a:r>
            <a:r>
              <a:rPr lang="de-DE" sz="2200" dirty="0"/>
              <a:t> was “</a:t>
            </a:r>
            <a:r>
              <a:rPr lang="de-DE" sz="2200" b="1" dirty="0" err="1"/>
              <a:t>No</a:t>
            </a:r>
            <a:r>
              <a:rPr lang="de-DE" sz="2200" b="1" dirty="0"/>
              <a:t>,</a:t>
            </a:r>
            <a:r>
              <a:rPr lang="de-DE" sz="2200" dirty="0"/>
              <a:t> I </a:t>
            </a:r>
            <a:r>
              <a:rPr lang="de-DE" sz="2200" dirty="0" err="1"/>
              <a:t>don’t</a:t>
            </a:r>
            <a:r>
              <a:rPr lang="de-DE" sz="2200" dirty="0"/>
              <a:t> </a:t>
            </a:r>
            <a:r>
              <a:rPr lang="de-DE" sz="2200" dirty="0" err="1"/>
              <a:t>know</a:t>
            </a:r>
            <a:r>
              <a:rPr lang="de-DE" sz="2200" dirty="0"/>
              <a:t> </a:t>
            </a:r>
            <a:r>
              <a:rPr lang="de-DE" sz="2200" dirty="0" err="1"/>
              <a:t>why</a:t>
            </a:r>
            <a:r>
              <a:rPr lang="de-DE" sz="2200" dirty="0"/>
              <a:t>.”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de-DE" sz="2200" dirty="0"/>
          </a:p>
          <a:p>
            <a:pPr lvl="1"/>
            <a:r>
              <a:rPr lang="de-DE" sz="2200" b="1" dirty="0" err="1"/>
              <a:t>What</a:t>
            </a:r>
            <a:r>
              <a:rPr lang="de-DE" sz="2200" b="1" dirty="0"/>
              <a:t> </a:t>
            </a:r>
            <a:r>
              <a:rPr lang="de-DE" sz="2200" b="1" dirty="0" err="1"/>
              <a:t>Could</a:t>
            </a:r>
            <a:r>
              <a:rPr lang="de-DE" sz="2200" b="1" dirty="0"/>
              <a:t> </a:t>
            </a:r>
            <a:r>
              <a:rPr lang="de-DE" sz="2200" b="1" dirty="0" err="1"/>
              <a:t>be</a:t>
            </a:r>
            <a:r>
              <a:rPr lang="de-DE" sz="2200" b="1" dirty="0"/>
              <a:t> </a:t>
            </a:r>
            <a:r>
              <a:rPr lang="de-DE" sz="2200" b="1" dirty="0" err="1"/>
              <a:t>the</a:t>
            </a:r>
            <a:r>
              <a:rPr lang="de-DE" sz="2200" b="1" dirty="0"/>
              <a:t> </a:t>
            </a:r>
            <a:r>
              <a:rPr lang="de-DE" sz="2200" b="1" dirty="0" err="1"/>
              <a:t>reason</a:t>
            </a:r>
            <a:r>
              <a:rPr lang="de-DE" sz="2200" b="1" dirty="0"/>
              <a:t> in </a:t>
            </a:r>
            <a:r>
              <a:rPr lang="de-DE" sz="2200" b="1" dirty="0" err="1"/>
              <a:t>your</a:t>
            </a:r>
            <a:r>
              <a:rPr lang="de-DE" sz="2200" b="1" dirty="0"/>
              <a:t> </a:t>
            </a:r>
            <a:r>
              <a:rPr lang="de-DE" sz="2200" b="1" dirty="0" err="1"/>
              <a:t>opinion</a:t>
            </a:r>
            <a:r>
              <a:rPr lang="de-DE" sz="22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838463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B65D80-46DA-F640-81DA-08283940F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B3FCDF-B781-3A44-9BBA-CF849B0AF0C9}"/>
              </a:ext>
            </a:extLst>
          </p:cNvPr>
          <p:cNvSpPr txBox="1"/>
          <p:nvPr/>
        </p:nvSpPr>
        <p:spPr>
          <a:xfrm>
            <a:off x="4201704" y="288669"/>
            <a:ext cx="37627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Miss Communication</a:t>
            </a:r>
            <a:endParaRPr lang="de-DE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686A88-213E-AE42-961E-C2CE64561C48}"/>
              </a:ext>
            </a:extLst>
          </p:cNvPr>
          <p:cNvSpPr txBox="1"/>
          <p:nvPr/>
        </p:nvSpPr>
        <p:spPr>
          <a:xfrm>
            <a:off x="254643" y="1162115"/>
            <a:ext cx="11009361" cy="54476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Family D </a:t>
            </a:r>
            <a:r>
              <a:rPr lang="de-DE" sz="2200" dirty="0" err="1"/>
              <a:t>says</a:t>
            </a:r>
            <a:r>
              <a:rPr lang="de-DE" sz="2200" dirty="0"/>
              <a:t>, “Alexa, </a:t>
            </a:r>
            <a:r>
              <a:rPr lang="de-DE" sz="2200" dirty="0" err="1"/>
              <a:t>play</a:t>
            </a:r>
            <a:r>
              <a:rPr lang="de-DE" sz="2200" dirty="0"/>
              <a:t> </a:t>
            </a:r>
            <a:r>
              <a:rPr lang="de-DE" sz="2200" dirty="0" err="1"/>
              <a:t>song</a:t>
            </a:r>
            <a:r>
              <a:rPr lang="de-DE" sz="2200" dirty="0"/>
              <a:t> </a:t>
            </a:r>
            <a:r>
              <a:rPr lang="de-DE" sz="2200" dirty="0" err="1"/>
              <a:t>by</a:t>
            </a:r>
            <a:r>
              <a:rPr lang="de-DE" sz="2200" dirty="0"/>
              <a:t> Marco Antonio Solis,” </a:t>
            </a:r>
            <a:r>
              <a:rPr lang="de-DE" sz="2200" dirty="0" err="1"/>
              <a:t>producing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singer’s</a:t>
            </a:r>
            <a:r>
              <a:rPr lang="de-DE" sz="2200" dirty="0"/>
              <a:t> </a:t>
            </a:r>
            <a:r>
              <a:rPr lang="de-DE" sz="2200" dirty="0" err="1"/>
              <a:t>name</a:t>
            </a:r>
            <a:r>
              <a:rPr lang="de-DE" sz="2200" dirty="0"/>
              <a:t> </a:t>
            </a:r>
            <a:r>
              <a:rPr lang="de-DE" sz="2200" dirty="0" err="1"/>
              <a:t>using</a:t>
            </a:r>
            <a:r>
              <a:rPr lang="de-DE" sz="2200" dirty="0"/>
              <a:t> </a:t>
            </a:r>
          </a:p>
          <a:p>
            <a:r>
              <a:rPr lang="de-DE" sz="2200" dirty="0"/>
              <a:t>     </a:t>
            </a:r>
            <a:r>
              <a:rPr lang="de-DE" sz="2200" dirty="0" err="1"/>
              <a:t>Spanish</a:t>
            </a:r>
            <a:r>
              <a:rPr lang="de-DE" sz="2200" dirty="0"/>
              <a:t> </a:t>
            </a:r>
            <a:r>
              <a:rPr lang="de-DE" sz="2200" dirty="0" err="1"/>
              <a:t>phonological</a:t>
            </a:r>
            <a:r>
              <a:rPr lang="de-DE" sz="2200" dirty="0"/>
              <a:t> </a:t>
            </a:r>
            <a:r>
              <a:rPr lang="de-DE" sz="2200" dirty="0" err="1"/>
              <a:t>processes</a:t>
            </a:r>
            <a:r>
              <a:rPr lang="de-DE" sz="2200" dirty="0"/>
              <a:t> </a:t>
            </a:r>
            <a:r>
              <a:rPr lang="de-DE" sz="2200" dirty="0" err="1"/>
              <a:t>instead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an English </a:t>
            </a:r>
            <a:r>
              <a:rPr lang="de-DE" sz="2200" dirty="0" err="1"/>
              <a:t>phonetic</a:t>
            </a:r>
            <a:r>
              <a:rPr lang="de-DE" sz="2200" dirty="0"/>
              <a:t> </a:t>
            </a:r>
            <a:r>
              <a:rPr lang="de-DE" sz="2200" dirty="0" err="1"/>
              <a:t>version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singer’s</a:t>
            </a:r>
            <a:r>
              <a:rPr lang="de-DE" sz="2200" dirty="0"/>
              <a:t> </a:t>
            </a:r>
            <a:r>
              <a:rPr lang="de-DE" sz="2200" dirty="0" err="1"/>
              <a:t>name</a:t>
            </a:r>
            <a:r>
              <a:rPr lang="de-DE" sz="2200" dirty="0"/>
              <a:t>. 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Alexa’s</a:t>
            </a:r>
            <a:r>
              <a:rPr lang="de-DE" sz="2200" dirty="0"/>
              <a:t> </a:t>
            </a:r>
            <a:r>
              <a:rPr lang="de-DE" sz="2200" dirty="0" err="1"/>
              <a:t>response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b="1" dirty="0"/>
              <a:t>“‘</a:t>
            </a:r>
            <a:r>
              <a:rPr lang="de-DE" sz="2200" b="1" dirty="0" err="1"/>
              <a:t>Unbelieve</a:t>
            </a:r>
            <a:r>
              <a:rPr lang="de-DE" sz="2200" b="1" dirty="0"/>
              <a:t>,’ </a:t>
            </a:r>
            <a:r>
              <a:rPr lang="de-DE" sz="2200" b="1" dirty="0" err="1"/>
              <a:t>by</a:t>
            </a:r>
            <a:r>
              <a:rPr lang="de-DE" sz="2200" b="1" dirty="0"/>
              <a:t> Andy </a:t>
            </a:r>
            <a:r>
              <a:rPr lang="de-DE" sz="2200" b="1" dirty="0" err="1"/>
              <a:t>Groun</a:t>
            </a:r>
            <a:endParaRPr lang="de-DE" sz="2200" b="1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Because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inability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code</a:t>
            </a:r>
            <a:r>
              <a:rPr lang="de-DE" sz="2200" dirty="0"/>
              <a:t> </a:t>
            </a:r>
            <a:r>
              <a:rPr lang="de-DE" sz="2200" dirty="0" err="1"/>
              <a:t>switch</a:t>
            </a:r>
            <a:r>
              <a:rPr lang="de-DE" sz="2200" dirty="0"/>
              <a:t> 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What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“Gar nicht“?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Alexa’s</a:t>
            </a:r>
            <a:r>
              <a:rPr lang="de-DE" sz="2200" dirty="0"/>
              <a:t> </a:t>
            </a:r>
            <a:r>
              <a:rPr lang="de-DE" sz="2200" dirty="0" err="1"/>
              <a:t>poor</a:t>
            </a:r>
            <a:r>
              <a:rPr lang="de-DE" sz="2200" dirty="0"/>
              <a:t> </a:t>
            </a:r>
            <a:r>
              <a:rPr lang="de-DE" sz="2200" dirty="0" err="1"/>
              <a:t>pragmatic</a:t>
            </a:r>
            <a:r>
              <a:rPr lang="de-DE" sz="2200" dirty="0"/>
              <a:t> </a:t>
            </a:r>
            <a:r>
              <a:rPr lang="de-DE" sz="2200" dirty="0" err="1"/>
              <a:t>skills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Family A: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de-DE" sz="2200" dirty="0"/>
              <a:t>(Mother): Alexa, </a:t>
            </a:r>
            <a:r>
              <a:rPr lang="de-DE" sz="2200" dirty="0" err="1"/>
              <a:t>add</a:t>
            </a:r>
            <a:r>
              <a:rPr lang="de-DE" sz="2200" dirty="0"/>
              <a:t> 157 (</a:t>
            </a:r>
            <a:r>
              <a:rPr lang="de-DE" sz="2200" dirty="0" err="1"/>
              <a:t>slight</a:t>
            </a:r>
            <a:r>
              <a:rPr lang="de-DE" sz="2200" dirty="0"/>
              <a:t> pause)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de-DE" sz="2200" dirty="0"/>
              <a:t>(Alexa): I </a:t>
            </a:r>
            <a:r>
              <a:rPr lang="de-DE" sz="2200" dirty="0" err="1"/>
              <a:t>added</a:t>
            </a:r>
            <a:r>
              <a:rPr lang="de-DE" sz="2200" dirty="0"/>
              <a:t> 157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your</a:t>
            </a:r>
            <a:r>
              <a:rPr lang="de-DE" sz="2200" dirty="0"/>
              <a:t> </a:t>
            </a:r>
            <a:r>
              <a:rPr lang="de-DE" sz="2200" dirty="0" err="1"/>
              <a:t>shopping</a:t>
            </a:r>
            <a:r>
              <a:rPr lang="de-DE" sz="2200" dirty="0"/>
              <a:t> </a:t>
            </a:r>
            <a:r>
              <a:rPr lang="de-DE" sz="2200" dirty="0" err="1"/>
              <a:t>list</a:t>
            </a:r>
            <a:r>
              <a:rPr lang="de-DE" sz="22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de-DE" sz="2200" dirty="0"/>
              <a:t>(Mother): Alexa, </a:t>
            </a:r>
            <a:r>
              <a:rPr lang="de-DE" sz="2200" dirty="0" err="1"/>
              <a:t>calculate</a:t>
            </a:r>
            <a:r>
              <a:rPr lang="de-DE" sz="2200" dirty="0"/>
              <a:t> 157 plus 50 (pause)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de-DE" sz="2200" dirty="0"/>
              <a:t>(Alexa): </a:t>
            </a:r>
            <a:r>
              <a:rPr lang="de-DE" sz="2200" b="1" dirty="0"/>
              <a:t>Sorry, I </a:t>
            </a:r>
            <a:r>
              <a:rPr lang="de-DE" sz="2200" b="1" dirty="0" err="1"/>
              <a:t>didn’t</a:t>
            </a:r>
            <a:r>
              <a:rPr lang="de-DE" sz="2200" b="1" dirty="0"/>
              <a:t> catch </a:t>
            </a:r>
            <a:r>
              <a:rPr lang="de-DE" sz="2200" b="1" dirty="0" err="1"/>
              <a:t>that</a:t>
            </a:r>
            <a:r>
              <a:rPr lang="de-DE" sz="2200" dirty="0"/>
              <a:t>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b="1" dirty="0"/>
              <a:t>“</a:t>
            </a:r>
            <a:r>
              <a:rPr lang="de-DE" sz="2200" b="1" dirty="0" err="1"/>
              <a:t>add</a:t>
            </a:r>
            <a:r>
              <a:rPr lang="de-DE" sz="2200" b="1" dirty="0"/>
              <a:t>” </a:t>
            </a:r>
            <a:r>
              <a:rPr lang="de-DE" sz="2200" b="1" dirty="0" err="1"/>
              <a:t>to</a:t>
            </a:r>
            <a:r>
              <a:rPr lang="de-DE" sz="2200" b="1" dirty="0"/>
              <a:t> “</a:t>
            </a:r>
            <a:r>
              <a:rPr lang="de-DE" sz="2200" b="1" dirty="0" err="1"/>
              <a:t>calculate</a:t>
            </a:r>
            <a:r>
              <a:rPr lang="de-DE" sz="2200" b="1" dirty="0"/>
              <a:t>” , Multiple </a:t>
            </a:r>
            <a:r>
              <a:rPr lang="de-DE" sz="2200" b="1" dirty="0" err="1"/>
              <a:t>meanings</a:t>
            </a:r>
            <a:r>
              <a:rPr lang="de-DE" sz="2200" b="1" dirty="0"/>
              <a:t> </a:t>
            </a:r>
            <a:r>
              <a:rPr lang="de-DE" sz="2200" b="1" dirty="0" err="1"/>
              <a:t>of</a:t>
            </a:r>
            <a:r>
              <a:rPr lang="de-DE" sz="2200" b="1" dirty="0"/>
              <a:t> </a:t>
            </a:r>
            <a:r>
              <a:rPr lang="de-DE" sz="2200" b="1" dirty="0" err="1"/>
              <a:t>words</a:t>
            </a:r>
            <a:r>
              <a:rPr lang="de-DE" sz="2200" b="1" dirty="0"/>
              <a:t> </a:t>
            </a:r>
            <a:r>
              <a:rPr lang="de-DE" sz="2200" b="1" dirty="0" err="1"/>
              <a:t>are</a:t>
            </a:r>
            <a:r>
              <a:rPr lang="de-DE" sz="2200" b="1" dirty="0"/>
              <a:t> a </a:t>
            </a:r>
            <a:r>
              <a:rPr lang="de-DE" sz="2200" b="1" dirty="0" err="1"/>
              <a:t>challenge</a:t>
            </a:r>
            <a:r>
              <a:rPr lang="de-DE" sz="2200" b="1" dirty="0"/>
              <a:t> </a:t>
            </a:r>
            <a:r>
              <a:rPr lang="de-DE" sz="2200" b="1" dirty="0" err="1"/>
              <a:t>for</a:t>
            </a:r>
            <a:r>
              <a:rPr lang="de-DE" sz="2200" b="1" dirty="0"/>
              <a:t> Alexa</a:t>
            </a:r>
          </a:p>
          <a:p>
            <a:pPr marL="285750" indent="-285750">
              <a:buFont typeface="Wingdings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3257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5C98B3-D729-7D4A-9586-0CC21881B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F2E8A4-174F-1747-891B-9402A12AFD13}"/>
              </a:ext>
            </a:extLst>
          </p:cNvPr>
          <p:cNvSpPr txBox="1"/>
          <p:nvPr/>
        </p:nvSpPr>
        <p:spPr>
          <a:xfrm>
            <a:off x="4808006" y="288669"/>
            <a:ext cx="19672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Discussion</a:t>
            </a:r>
            <a:endParaRPr lang="de-DE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A6D023-95AF-8E49-B541-583B4AC45CF9}"/>
              </a:ext>
            </a:extLst>
          </p:cNvPr>
          <p:cNvSpPr txBox="1"/>
          <p:nvPr/>
        </p:nvSpPr>
        <p:spPr>
          <a:xfrm>
            <a:off x="335666" y="1006998"/>
            <a:ext cx="11475962" cy="57861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Recommendation</a:t>
            </a:r>
            <a:r>
              <a:rPr lang="de-DE" sz="2200" dirty="0"/>
              <a:t> </a:t>
            </a:r>
            <a:r>
              <a:rPr lang="de-DE" sz="2200" dirty="0" err="1"/>
              <a:t>that</a:t>
            </a:r>
            <a:r>
              <a:rPr lang="de-DE" sz="2200" dirty="0"/>
              <a:t> </a:t>
            </a:r>
            <a:r>
              <a:rPr lang="de-DE" sz="2200" dirty="0" err="1"/>
              <a:t>production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focus</a:t>
            </a:r>
            <a:r>
              <a:rPr lang="de-DE" sz="2200" dirty="0"/>
              <a:t> on </a:t>
            </a:r>
            <a:r>
              <a:rPr lang="de-DE" sz="2200" dirty="0" err="1"/>
              <a:t>improving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strategies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Digital </a:t>
            </a:r>
            <a:r>
              <a:rPr lang="de-DE" sz="2200" dirty="0" err="1"/>
              <a:t>home</a:t>
            </a:r>
            <a:r>
              <a:rPr lang="de-DE" sz="2200" dirty="0"/>
              <a:t> </a:t>
            </a:r>
            <a:r>
              <a:rPr lang="de-DE" sz="2200" dirty="0" err="1"/>
              <a:t>assistants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artificially</a:t>
            </a:r>
            <a:r>
              <a:rPr lang="de-DE" sz="2200" dirty="0"/>
              <a:t> </a:t>
            </a:r>
            <a:r>
              <a:rPr lang="de-DE" sz="2200" dirty="0" err="1"/>
              <a:t>code</a:t>
            </a:r>
            <a:r>
              <a:rPr lang="de-DE" sz="2200" dirty="0"/>
              <a:t> </a:t>
            </a:r>
            <a:r>
              <a:rPr lang="de-DE" sz="2200" dirty="0" err="1"/>
              <a:t>switch</a:t>
            </a:r>
            <a:r>
              <a:rPr lang="de-DE" sz="2200" dirty="0"/>
              <a:t> </a:t>
            </a:r>
            <a:r>
              <a:rPr lang="de-DE" sz="2200" dirty="0" err="1"/>
              <a:t>as</a:t>
            </a:r>
            <a:r>
              <a:rPr lang="de-DE" sz="2200" dirty="0"/>
              <a:t> </a:t>
            </a:r>
            <a:r>
              <a:rPr lang="de-DE" sz="2200" dirty="0" err="1"/>
              <a:t>needed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Machines </a:t>
            </a:r>
            <a:r>
              <a:rPr lang="de-DE" sz="2200" dirty="0" err="1"/>
              <a:t>don‘t</a:t>
            </a:r>
            <a:r>
              <a:rPr lang="de-DE" sz="2200" dirty="0"/>
              <a:t> </a:t>
            </a:r>
            <a:r>
              <a:rPr lang="de-DE" sz="2200" dirty="0" err="1"/>
              <a:t>have</a:t>
            </a:r>
            <a:r>
              <a:rPr lang="de-DE" sz="2200" dirty="0"/>
              <a:t> </a:t>
            </a:r>
            <a:r>
              <a:rPr lang="de-DE" sz="2200" dirty="0" err="1"/>
              <a:t>pragmatic</a:t>
            </a:r>
            <a:r>
              <a:rPr lang="de-DE" sz="2200" dirty="0"/>
              <a:t> </a:t>
            </a:r>
            <a:r>
              <a:rPr lang="de-DE" sz="2200" dirty="0" err="1"/>
              <a:t>skills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May </a:t>
            </a:r>
            <a:r>
              <a:rPr lang="de-DE" sz="2200" dirty="0" err="1"/>
              <a:t>be</a:t>
            </a:r>
            <a:r>
              <a:rPr lang="de-DE" sz="2200" dirty="0"/>
              <a:t> </a:t>
            </a:r>
            <a:r>
              <a:rPr lang="de-DE" sz="2200" dirty="0" err="1"/>
              <a:t>possible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build</a:t>
            </a:r>
            <a:r>
              <a:rPr lang="de-DE" sz="2200" dirty="0"/>
              <a:t> on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concept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code</a:t>
            </a:r>
            <a:r>
              <a:rPr lang="de-DE" sz="2200" dirty="0"/>
              <a:t> </a:t>
            </a:r>
            <a:r>
              <a:rPr lang="de-DE" sz="2200" dirty="0" err="1"/>
              <a:t>switching</a:t>
            </a:r>
            <a:r>
              <a:rPr lang="de-DE" sz="2200" dirty="0"/>
              <a:t>, </a:t>
            </a:r>
            <a:r>
              <a:rPr lang="de-DE" sz="2200" dirty="0" err="1"/>
              <a:t>appropriate</a:t>
            </a:r>
            <a:r>
              <a:rPr lang="de-DE" sz="2200" dirty="0"/>
              <a:t> </a:t>
            </a:r>
            <a:r>
              <a:rPr lang="de-DE" sz="2200" dirty="0" err="1"/>
              <a:t>interactions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If</a:t>
            </a:r>
            <a:r>
              <a:rPr lang="de-DE" sz="2200" dirty="0"/>
              <a:t> </a:t>
            </a:r>
            <a:r>
              <a:rPr lang="de-DE" sz="2200" dirty="0" err="1"/>
              <a:t>designers</a:t>
            </a:r>
            <a:r>
              <a:rPr lang="de-DE" sz="2200" dirty="0"/>
              <a:t> </a:t>
            </a:r>
            <a:r>
              <a:rPr lang="de-DE" sz="2200" dirty="0" err="1"/>
              <a:t>imbued</a:t>
            </a:r>
            <a:r>
              <a:rPr lang="de-DE" sz="2200" dirty="0"/>
              <a:t> </a:t>
            </a:r>
            <a:r>
              <a:rPr lang="de-DE" sz="2200" dirty="0" err="1"/>
              <a:t>voice</a:t>
            </a:r>
            <a:r>
              <a:rPr lang="de-DE" sz="2200" dirty="0"/>
              <a:t> </a:t>
            </a:r>
            <a:r>
              <a:rPr lang="de-DE" sz="2200" dirty="0" err="1"/>
              <a:t>assistants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skills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identify</a:t>
            </a:r>
            <a:r>
              <a:rPr lang="de-DE" sz="2200" dirty="0"/>
              <a:t> </a:t>
            </a:r>
            <a:r>
              <a:rPr lang="de-DE" sz="2200" dirty="0" err="1"/>
              <a:t>that</a:t>
            </a:r>
            <a:r>
              <a:rPr lang="de-DE" sz="2200" dirty="0"/>
              <a:t> a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partner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a </a:t>
            </a:r>
          </a:p>
          <a:p>
            <a:r>
              <a:rPr lang="de-DE" sz="2200" dirty="0"/>
              <a:t>      </a:t>
            </a:r>
            <a:r>
              <a:rPr lang="de-DE" sz="2200" dirty="0" err="1"/>
              <a:t>young</a:t>
            </a:r>
            <a:r>
              <a:rPr lang="de-DE" sz="2200" dirty="0"/>
              <a:t> </a:t>
            </a:r>
            <a:r>
              <a:rPr lang="de-DE" sz="2200" dirty="0" err="1"/>
              <a:t>child</a:t>
            </a:r>
            <a:r>
              <a:rPr lang="de-DE" sz="2200" dirty="0"/>
              <a:t> </a:t>
            </a:r>
            <a:r>
              <a:rPr lang="de-DE" sz="2200" dirty="0" err="1"/>
              <a:t>or</a:t>
            </a:r>
            <a:r>
              <a:rPr lang="de-DE" sz="2200" dirty="0"/>
              <a:t> not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de-DE" sz="2200" dirty="0"/>
              <a:t>Will </a:t>
            </a:r>
            <a:r>
              <a:rPr lang="de-DE" sz="2200" dirty="0" err="1"/>
              <a:t>provide</a:t>
            </a:r>
            <a:r>
              <a:rPr lang="de-DE" sz="2200" dirty="0"/>
              <a:t> </a:t>
            </a:r>
            <a:r>
              <a:rPr lang="de-DE" sz="2200" dirty="0" err="1"/>
              <a:t>more</a:t>
            </a:r>
            <a:r>
              <a:rPr lang="de-DE" sz="2200" dirty="0"/>
              <a:t> </a:t>
            </a:r>
            <a:r>
              <a:rPr lang="de-DE" sz="2200" dirty="0" err="1"/>
              <a:t>efficeint</a:t>
            </a:r>
            <a:r>
              <a:rPr lang="de-DE" sz="2200" dirty="0"/>
              <a:t> </a:t>
            </a:r>
            <a:r>
              <a:rPr lang="de-DE" sz="2200" dirty="0" err="1"/>
              <a:t>feedback</a:t>
            </a:r>
            <a:endParaRPr lang="de-DE" sz="2200" dirty="0"/>
          </a:p>
          <a:p>
            <a:pPr marL="800100" lvl="1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 err="1"/>
              <a:t>Directive</a:t>
            </a:r>
            <a:r>
              <a:rPr lang="de-DE" sz="2200" dirty="0"/>
              <a:t> </a:t>
            </a:r>
            <a:r>
              <a:rPr lang="de-DE" sz="2200" dirty="0" err="1"/>
              <a:t>discourse</a:t>
            </a:r>
            <a:r>
              <a:rPr lang="de-DE" sz="2200" dirty="0"/>
              <a:t> </a:t>
            </a:r>
            <a:r>
              <a:rPr lang="de-DE" sz="2200" dirty="0" err="1"/>
              <a:t>scaffolding</a:t>
            </a:r>
            <a:r>
              <a:rPr lang="de-DE" sz="2200" dirty="0"/>
              <a:t> in Alexa “Can </a:t>
            </a:r>
            <a:r>
              <a:rPr lang="de-DE" sz="2200" dirty="0" err="1"/>
              <a:t>you</a:t>
            </a:r>
            <a:r>
              <a:rPr lang="de-DE" sz="2200" dirty="0"/>
              <a:t> </a:t>
            </a:r>
            <a:r>
              <a:rPr lang="de-DE" sz="2200" dirty="0" err="1"/>
              <a:t>tell</a:t>
            </a:r>
            <a:r>
              <a:rPr lang="de-DE" sz="2200" dirty="0"/>
              <a:t> </a:t>
            </a:r>
            <a:r>
              <a:rPr lang="de-DE" sz="2200" dirty="0" err="1"/>
              <a:t>me</a:t>
            </a:r>
            <a:r>
              <a:rPr lang="de-DE" sz="2200" dirty="0"/>
              <a:t> just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key</a:t>
            </a:r>
            <a:r>
              <a:rPr lang="de-DE" sz="2200" dirty="0"/>
              <a:t> </a:t>
            </a:r>
            <a:r>
              <a:rPr lang="de-DE" sz="2200" dirty="0" err="1"/>
              <a:t>word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what</a:t>
            </a:r>
            <a:r>
              <a:rPr lang="de-DE" sz="2200" dirty="0"/>
              <a:t> </a:t>
            </a:r>
            <a:r>
              <a:rPr lang="de-DE" sz="2200" dirty="0" err="1"/>
              <a:t>you</a:t>
            </a:r>
            <a:r>
              <a:rPr lang="de-DE" sz="2200" dirty="0"/>
              <a:t> </a:t>
            </a:r>
            <a:r>
              <a:rPr lang="de-DE" sz="2200" dirty="0" err="1"/>
              <a:t>want</a:t>
            </a:r>
            <a:r>
              <a:rPr lang="de-DE" sz="2200" dirty="0"/>
              <a:t>?”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34350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29F2E0-706A-FD45-A241-5A30E2FF7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558D10-CC3D-CF43-960F-1E40C4F2EA52}"/>
              </a:ext>
            </a:extLst>
          </p:cNvPr>
          <p:cNvSpPr txBox="1"/>
          <p:nvPr/>
        </p:nvSpPr>
        <p:spPr>
          <a:xfrm>
            <a:off x="4808006" y="288669"/>
            <a:ext cx="19672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Discussion</a:t>
            </a:r>
            <a:endParaRPr lang="de-DE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B3B504-9AD7-8F43-A179-7EBB6FF6947A}"/>
              </a:ext>
            </a:extLst>
          </p:cNvPr>
          <p:cNvSpPr txBox="1"/>
          <p:nvPr/>
        </p:nvSpPr>
        <p:spPr>
          <a:xfrm>
            <a:off x="370390" y="1076446"/>
            <a:ext cx="11854143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r>
              <a:rPr lang="de-DE" sz="2200" dirty="0"/>
              <a:t>Joint </a:t>
            </a:r>
            <a:r>
              <a:rPr lang="de-DE" sz="2200" dirty="0" err="1"/>
              <a:t>media</a:t>
            </a:r>
            <a:r>
              <a:rPr lang="de-DE" sz="2200" dirty="0"/>
              <a:t> </a:t>
            </a:r>
            <a:r>
              <a:rPr lang="de-DE" sz="2200" dirty="0" err="1"/>
              <a:t>engagement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useful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</a:t>
            </a:r>
            <a:r>
              <a:rPr lang="de-DE" sz="2200" dirty="0" err="1"/>
              <a:t>designers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consider</a:t>
            </a:r>
            <a:r>
              <a:rPr lang="de-DE" sz="2200" dirty="0"/>
              <a:t> </a:t>
            </a:r>
            <a:r>
              <a:rPr lang="de-DE" sz="2200" dirty="0" err="1"/>
              <a:t>when</a:t>
            </a:r>
            <a:r>
              <a:rPr lang="de-DE" sz="2200" dirty="0"/>
              <a:t> </a:t>
            </a:r>
            <a:r>
              <a:rPr lang="de-DE" sz="2200" dirty="0" err="1"/>
              <a:t>creating</a:t>
            </a:r>
            <a:r>
              <a:rPr lang="de-DE" sz="2200" dirty="0"/>
              <a:t> </a:t>
            </a:r>
            <a:r>
              <a:rPr lang="de-DE" sz="2200" dirty="0" err="1"/>
              <a:t>applications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skills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</a:t>
            </a:r>
          </a:p>
          <a:p>
            <a:r>
              <a:rPr lang="de-DE" sz="2200" dirty="0"/>
              <a:t>    digital </a:t>
            </a:r>
            <a:r>
              <a:rPr lang="de-DE" sz="2200" dirty="0" err="1"/>
              <a:t>home</a:t>
            </a:r>
            <a:r>
              <a:rPr lang="de-DE" sz="2200" dirty="0"/>
              <a:t> </a:t>
            </a:r>
            <a:r>
              <a:rPr lang="de-DE" sz="2200" dirty="0" err="1"/>
              <a:t>assistants</a:t>
            </a: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r>
              <a:rPr lang="de-DE" sz="2200" dirty="0"/>
              <a:t>Home </a:t>
            </a:r>
            <a:r>
              <a:rPr lang="de-DE" sz="2200" dirty="0" err="1"/>
              <a:t>assistants</a:t>
            </a:r>
            <a:r>
              <a:rPr lang="de-DE" sz="2200" dirty="0"/>
              <a:t> </a:t>
            </a:r>
            <a:r>
              <a:rPr lang="de-DE" sz="2200" dirty="0" err="1"/>
              <a:t>can</a:t>
            </a:r>
            <a:r>
              <a:rPr lang="de-DE" sz="2200" dirty="0"/>
              <a:t> </a:t>
            </a:r>
            <a:r>
              <a:rPr lang="de-DE" sz="2200" dirty="0" err="1"/>
              <a:t>simultaneously</a:t>
            </a:r>
            <a:r>
              <a:rPr lang="de-DE" sz="2200" dirty="0"/>
              <a:t> </a:t>
            </a:r>
            <a:r>
              <a:rPr lang="de-DE" sz="2200" dirty="0" err="1"/>
              <a:t>build</a:t>
            </a:r>
            <a:r>
              <a:rPr lang="de-DE" sz="2200" dirty="0"/>
              <a:t> </a:t>
            </a:r>
            <a:r>
              <a:rPr lang="de-DE" sz="2200" dirty="0" err="1"/>
              <a:t>their</a:t>
            </a:r>
            <a:r>
              <a:rPr lang="de-DE" sz="2200" dirty="0"/>
              <a:t> </a:t>
            </a:r>
            <a:r>
              <a:rPr lang="de-DE" sz="2200" dirty="0" err="1"/>
              <a:t>own</a:t>
            </a:r>
            <a:r>
              <a:rPr lang="de-DE" sz="2200" dirty="0"/>
              <a:t> </a:t>
            </a:r>
            <a:r>
              <a:rPr lang="de-DE" sz="2200" dirty="0" err="1"/>
              <a:t>pragmatic</a:t>
            </a:r>
            <a:r>
              <a:rPr lang="de-DE" sz="2200" dirty="0"/>
              <a:t> </a:t>
            </a:r>
            <a:r>
              <a:rPr lang="de-DE" sz="2200" dirty="0" err="1"/>
              <a:t>skills</a:t>
            </a: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r>
              <a:rPr lang="de-DE" sz="2200" dirty="0" err="1"/>
              <a:t>Certain</a:t>
            </a:r>
            <a:r>
              <a:rPr lang="de-DE" sz="2200" dirty="0"/>
              <a:t> </a:t>
            </a:r>
            <a:r>
              <a:rPr lang="de-DE" sz="2200" dirty="0" err="1"/>
              <a:t>limitations</a:t>
            </a:r>
            <a:r>
              <a:rPr lang="de-DE" sz="2200" dirty="0"/>
              <a:t> in </a:t>
            </a:r>
            <a:r>
              <a:rPr lang="de-DE" sz="2200" dirty="0" err="1"/>
              <a:t>research</a:t>
            </a:r>
            <a:r>
              <a:rPr lang="de-DE" sz="2200" dirty="0"/>
              <a:t> </a:t>
            </a:r>
            <a:r>
              <a:rPr lang="de-DE" sz="2200" dirty="0" err="1"/>
              <a:t>eg</a:t>
            </a:r>
            <a:r>
              <a:rPr lang="de-DE" sz="2200" dirty="0"/>
              <a:t> 10 </a:t>
            </a:r>
            <a:r>
              <a:rPr lang="de-DE" sz="2200" dirty="0" err="1"/>
              <a:t>families</a:t>
            </a:r>
            <a:r>
              <a:rPr lang="de-DE" sz="2200" dirty="0"/>
              <a:t> </a:t>
            </a:r>
            <a:r>
              <a:rPr lang="de-DE" sz="2200" dirty="0" err="1"/>
              <a:t>only</a:t>
            </a: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15904399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75D359-E0CD-8548-A9FD-B0D832E46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FE7496-5E06-2349-B876-02B4815FCDE1}"/>
              </a:ext>
            </a:extLst>
          </p:cNvPr>
          <p:cNvSpPr txBox="1"/>
          <p:nvPr/>
        </p:nvSpPr>
        <p:spPr>
          <a:xfrm>
            <a:off x="4808006" y="288669"/>
            <a:ext cx="22044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Conclussion</a:t>
            </a:r>
            <a:endParaRPr lang="de-DE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57BAD6-3481-BF42-B4A6-7DDDBAB81B0B}"/>
              </a:ext>
            </a:extLst>
          </p:cNvPr>
          <p:cNvSpPr txBox="1"/>
          <p:nvPr/>
        </p:nvSpPr>
        <p:spPr>
          <a:xfrm>
            <a:off x="462988" y="1041721"/>
            <a:ext cx="1128531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de-DE" sz="2200" b="1" dirty="0"/>
              <a:t>Alexa </a:t>
            </a:r>
            <a:r>
              <a:rPr lang="de-DE" sz="2200" b="1" dirty="0" err="1"/>
              <a:t>makes</a:t>
            </a:r>
            <a:r>
              <a:rPr lang="de-DE" sz="2200" b="1" dirty="0"/>
              <a:t> </a:t>
            </a:r>
            <a:r>
              <a:rPr lang="de-DE" sz="2200" b="1" dirty="0" err="1"/>
              <a:t>some</a:t>
            </a:r>
            <a:r>
              <a:rPr lang="de-DE" sz="2200" b="1" dirty="0"/>
              <a:t> </a:t>
            </a:r>
            <a:r>
              <a:rPr lang="de-DE" sz="2200" b="1" dirty="0" err="1"/>
              <a:t>attempts</a:t>
            </a:r>
            <a:r>
              <a:rPr lang="de-DE" sz="2200" b="1" dirty="0"/>
              <a:t> </a:t>
            </a:r>
            <a:r>
              <a:rPr lang="de-DE" sz="2200" b="1" dirty="0" err="1"/>
              <a:t>to</a:t>
            </a:r>
            <a:r>
              <a:rPr lang="de-DE" sz="2200" b="1" dirty="0"/>
              <a:t> </a:t>
            </a:r>
            <a:r>
              <a:rPr lang="de-DE" sz="2200" b="1" dirty="0" err="1"/>
              <a:t>repair</a:t>
            </a:r>
            <a:r>
              <a:rPr lang="de-DE" sz="2200" b="1" dirty="0"/>
              <a:t> </a:t>
            </a:r>
            <a:r>
              <a:rPr lang="de-DE" sz="2200" b="1" dirty="0" err="1"/>
              <a:t>communication</a:t>
            </a:r>
            <a:r>
              <a:rPr lang="de-DE" sz="2200" b="1" dirty="0"/>
              <a:t> </a:t>
            </a:r>
            <a:r>
              <a:rPr lang="de-DE" sz="2200" b="1" dirty="0" err="1"/>
              <a:t>breakdowns</a:t>
            </a: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de-DE" sz="2200" b="1" dirty="0" err="1"/>
              <a:t>Using</a:t>
            </a:r>
            <a:r>
              <a:rPr lang="de-DE" sz="2200" b="1" dirty="0"/>
              <a:t> </a:t>
            </a:r>
            <a:r>
              <a:rPr lang="de-DE" sz="2200" b="1" dirty="0" err="1"/>
              <a:t>specific</a:t>
            </a:r>
            <a:r>
              <a:rPr lang="de-DE" sz="2200" b="1" dirty="0"/>
              <a:t> </a:t>
            </a:r>
            <a:r>
              <a:rPr lang="de-DE" sz="2200" b="1" dirty="0" err="1"/>
              <a:t>clarification</a:t>
            </a:r>
            <a:r>
              <a:rPr lang="de-DE" sz="2200" b="1" dirty="0"/>
              <a:t> </a:t>
            </a:r>
            <a:r>
              <a:rPr lang="de-DE" sz="2200" b="1" dirty="0" err="1"/>
              <a:t>responses</a:t>
            </a:r>
            <a:r>
              <a:rPr lang="de-DE" sz="2200" b="1" dirty="0"/>
              <a:t>, neutral </a:t>
            </a:r>
            <a:r>
              <a:rPr lang="de-DE" sz="2200" b="1" dirty="0" err="1"/>
              <a:t>clarification</a:t>
            </a:r>
            <a:r>
              <a:rPr lang="de-DE" sz="2200" b="1" dirty="0"/>
              <a:t> </a:t>
            </a:r>
            <a:r>
              <a:rPr lang="de-DE" sz="2200" b="1" dirty="0" err="1"/>
              <a:t>responses</a:t>
            </a: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de-DE" sz="2200" b="1" dirty="0" err="1"/>
              <a:t>We</a:t>
            </a:r>
            <a:r>
              <a:rPr lang="de-DE" sz="2200" b="1" dirty="0"/>
              <a:t> turn back </a:t>
            </a:r>
            <a:r>
              <a:rPr lang="de-DE" sz="2200" b="1" dirty="0" err="1"/>
              <a:t>to</a:t>
            </a:r>
            <a:r>
              <a:rPr lang="de-DE" sz="2200" b="1" dirty="0"/>
              <a:t> 1987 </a:t>
            </a:r>
            <a:r>
              <a:rPr lang="de-DE" sz="2200" b="1" dirty="0" err="1"/>
              <a:t>and</a:t>
            </a:r>
            <a:r>
              <a:rPr lang="de-DE" sz="2200" b="1" dirty="0"/>
              <a:t> </a:t>
            </a:r>
            <a:r>
              <a:rPr lang="de-DE" sz="2200" b="1" dirty="0" err="1"/>
              <a:t>Suchman’s</a:t>
            </a:r>
            <a:r>
              <a:rPr lang="de-DE" sz="2200" b="1" dirty="0"/>
              <a:t> </a:t>
            </a:r>
            <a:r>
              <a:rPr lang="de-DE" sz="2200" b="1" dirty="0" err="1"/>
              <a:t>guidance</a:t>
            </a:r>
            <a:r>
              <a:rPr lang="de-DE" sz="2200" b="1" dirty="0"/>
              <a:t> </a:t>
            </a:r>
            <a:r>
              <a:rPr lang="de-DE" sz="2200" b="1" dirty="0" err="1"/>
              <a:t>that</a:t>
            </a:r>
            <a:r>
              <a:rPr lang="de-DE" sz="2200" b="1" dirty="0"/>
              <a:t> </a:t>
            </a:r>
            <a:r>
              <a:rPr lang="de-DE" sz="2200" b="1" dirty="0" err="1"/>
              <a:t>designers</a:t>
            </a:r>
            <a:r>
              <a:rPr lang="de-DE" sz="2200" b="1" dirty="0"/>
              <a:t> </a:t>
            </a:r>
            <a:r>
              <a:rPr lang="de-DE" sz="2200" b="1" dirty="0" err="1"/>
              <a:t>focus</a:t>
            </a:r>
            <a:r>
              <a:rPr lang="de-DE" sz="2200" b="1" dirty="0"/>
              <a:t> on </a:t>
            </a:r>
            <a:r>
              <a:rPr lang="de-DE" sz="2200" b="1" dirty="0" err="1"/>
              <a:t>improving</a:t>
            </a:r>
            <a:r>
              <a:rPr lang="de-DE" sz="2200" b="1" dirty="0"/>
              <a:t> </a:t>
            </a:r>
            <a:r>
              <a:rPr lang="de-DE" sz="2200" b="1" dirty="0" err="1"/>
              <a:t>how</a:t>
            </a:r>
            <a:r>
              <a:rPr lang="de-DE" sz="2200" b="1" dirty="0"/>
              <a:t> </a:t>
            </a:r>
          </a:p>
          <a:p>
            <a:r>
              <a:rPr lang="de-DE" sz="2200" b="1" dirty="0"/>
              <a:t>     </a:t>
            </a:r>
            <a:r>
              <a:rPr lang="de-DE" sz="2200" b="1" dirty="0" err="1"/>
              <a:t>technology</a:t>
            </a:r>
            <a:r>
              <a:rPr lang="de-DE" sz="2200" b="1" dirty="0"/>
              <a:t> </a:t>
            </a:r>
            <a:r>
              <a:rPr lang="de-DE" sz="2200" b="1" dirty="0" err="1"/>
              <a:t>can</a:t>
            </a:r>
            <a:r>
              <a:rPr lang="de-DE" sz="2200" b="1" dirty="0"/>
              <a:t> promote </a:t>
            </a:r>
            <a:r>
              <a:rPr lang="de-DE" sz="2200" b="1" dirty="0" err="1"/>
              <a:t>shared</a:t>
            </a:r>
            <a:r>
              <a:rPr lang="de-DE" sz="2200" b="1" dirty="0"/>
              <a:t> </a:t>
            </a:r>
            <a:r>
              <a:rPr lang="de-DE" sz="2200" b="1" dirty="0" err="1"/>
              <a:t>understanding</a:t>
            </a:r>
            <a:r>
              <a:rPr lang="de-DE" sz="2200" b="1" dirty="0"/>
              <a:t> </a:t>
            </a:r>
            <a:r>
              <a:rPr lang="de-DE" sz="2200" b="1" dirty="0" err="1"/>
              <a:t>with</a:t>
            </a:r>
            <a:r>
              <a:rPr lang="de-DE" sz="2200" b="1" dirty="0"/>
              <a:t> </a:t>
            </a:r>
            <a:r>
              <a:rPr lang="de-DE" sz="2200" b="1" dirty="0" err="1"/>
              <a:t>their</a:t>
            </a:r>
            <a:r>
              <a:rPr lang="de-DE" sz="2200" b="1" dirty="0"/>
              <a:t> human </a:t>
            </a:r>
            <a:r>
              <a:rPr lang="de-DE" sz="2200" b="1" dirty="0" err="1"/>
              <a:t>communication</a:t>
            </a: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de-DE" sz="2200" b="1" dirty="0" err="1"/>
              <a:t>Improving</a:t>
            </a:r>
            <a:r>
              <a:rPr lang="de-DE" sz="2200" b="1" dirty="0"/>
              <a:t> </a:t>
            </a:r>
            <a:r>
              <a:rPr lang="de-DE" sz="2200" b="1" dirty="0" err="1"/>
              <a:t>technology’s</a:t>
            </a:r>
            <a:r>
              <a:rPr lang="de-DE" sz="2200" b="1" dirty="0"/>
              <a:t> </a:t>
            </a:r>
            <a:r>
              <a:rPr lang="de-DE" sz="2200" b="1" dirty="0" err="1"/>
              <a:t>ability</a:t>
            </a:r>
            <a:r>
              <a:rPr lang="de-DE" sz="2200" b="1" dirty="0"/>
              <a:t> will </a:t>
            </a:r>
            <a:r>
              <a:rPr lang="de-DE" sz="2200" b="1" dirty="0" err="1"/>
              <a:t>increase</a:t>
            </a:r>
            <a:r>
              <a:rPr lang="de-DE" sz="2200" b="1" dirty="0"/>
              <a:t> </a:t>
            </a:r>
            <a:r>
              <a:rPr lang="de-DE" sz="2200" b="1" dirty="0" err="1"/>
              <a:t>the</a:t>
            </a:r>
            <a:r>
              <a:rPr lang="de-DE" sz="2200" b="1" dirty="0"/>
              <a:t> </a:t>
            </a:r>
            <a:r>
              <a:rPr lang="de-DE" sz="2200" b="1" dirty="0" err="1"/>
              <a:t>use</a:t>
            </a:r>
            <a:r>
              <a:rPr lang="de-DE" sz="2200" b="1" dirty="0"/>
              <a:t> </a:t>
            </a:r>
            <a:r>
              <a:rPr lang="de-DE" sz="2200" b="1" dirty="0" err="1"/>
              <a:t>of</a:t>
            </a:r>
            <a:r>
              <a:rPr lang="de-DE" sz="2200" b="1" dirty="0"/>
              <a:t> </a:t>
            </a:r>
            <a:r>
              <a:rPr lang="de-DE" sz="2200" b="1" dirty="0" err="1"/>
              <a:t>this</a:t>
            </a:r>
            <a:r>
              <a:rPr lang="de-DE" sz="2200" b="1" dirty="0"/>
              <a:t> </a:t>
            </a:r>
            <a:r>
              <a:rPr lang="de-DE" sz="2200" b="1" dirty="0" err="1"/>
              <a:t>technology</a:t>
            </a: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de-DE" sz="2200" b="1" dirty="0" err="1"/>
              <a:t>By</a:t>
            </a:r>
            <a:r>
              <a:rPr lang="de-DE" sz="2200" b="1" dirty="0"/>
              <a:t> </a:t>
            </a:r>
            <a:r>
              <a:rPr lang="de-DE" sz="2200" b="1" dirty="0" err="1"/>
              <a:t>providing</a:t>
            </a:r>
            <a:r>
              <a:rPr lang="de-DE" sz="2200" b="1" dirty="0"/>
              <a:t> </a:t>
            </a:r>
            <a:r>
              <a:rPr lang="de-DE" sz="2200" b="1" dirty="0" err="1"/>
              <a:t>specific</a:t>
            </a:r>
            <a:r>
              <a:rPr lang="de-DE" sz="2200" b="1" dirty="0"/>
              <a:t> </a:t>
            </a:r>
            <a:r>
              <a:rPr lang="de-DE" sz="2200" b="1" dirty="0" err="1"/>
              <a:t>clarification</a:t>
            </a:r>
            <a:r>
              <a:rPr lang="de-DE" sz="2200" b="1" dirty="0"/>
              <a:t> </a:t>
            </a:r>
            <a:r>
              <a:rPr lang="de-DE" sz="2200" b="1" dirty="0" err="1"/>
              <a:t>responses</a:t>
            </a: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30487773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75D359-E0CD-8548-A9FD-B0D832E46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FE7496-5E06-2349-B876-02B4815FCDE1}"/>
              </a:ext>
            </a:extLst>
          </p:cNvPr>
          <p:cNvSpPr txBox="1"/>
          <p:nvPr/>
        </p:nvSpPr>
        <p:spPr>
          <a:xfrm>
            <a:off x="4808006" y="288669"/>
            <a:ext cx="39884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Communication Errors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57BAD6-3481-BF42-B4A6-7DDDBAB81B0B}"/>
              </a:ext>
            </a:extLst>
          </p:cNvPr>
          <p:cNvSpPr txBox="1"/>
          <p:nvPr/>
        </p:nvSpPr>
        <p:spPr>
          <a:xfrm>
            <a:off x="462988" y="1041721"/>
            <a:ext cx="1128531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>
              <a:hlinkClick r:id="rId3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de-DE" sz="2200" b="1" dirty="0">
                <a:hlinkClick r:id="rId3"/>
              </a:rPr>
              <a:t>https://www.youtube.com/watch?v=6MzmIUwFzds&amp;t=9s</a:t>
            </a: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de-DE" sz="2200" b="1" dirty="0">
                <a:hlinkClick r:id="rId4"/>
              </a:rPr>
              <a:t>https://www.youtube.com/watch?v=6LELq9ZbS8o</a:t>
            </a: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b="1" dirty="0"/>
          </a:p>
          <a:p>
            <a:pPr marL="285750" indent="-285750">
              <a:buFont typeface="Wingdings" pitchFamily="2" charset="2"/>
              <a:buChar char="§"/>
            </a:pP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9996174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D641D-1807-9C48-99A5-28B0B496C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ED1F6DF-9751-BF43-BCE6-818F3F014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8075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48740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EF5F1AD-1B97-8241-9BE4-86C99BD32624}"/>
              </a:ext>
            </a:extLst>
          </p:cNvPr>
          <p:cNvSpPr txBox="1"/>
          <p:nvPr/>
        </p:nvSpPr>
        <p:spPr>
          <a:xfrm>
            <a:off x="592881" y="1041023"/>
            <a:ext cx="1026160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							</a:t>
            </a: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b="1" dirty="0"/>
              <a:t>	</a:t>
            </a:r>
            <a:r>
              <a:rPr lang="de-DE" sz="2400" dirty="0" err="1"/>
              <a:t>How</a:t>
            </a:r>
            <a:r>
              <a:rPr lang="de-DE" sz="2400" dirty="0"/>
              <a:t> </a:t>
            </a:r>
            <a:r>
              <a:rPr lang="de-DE" sz="2400" dirty="0" err="1"/>
              <a:t>families</a:t>
            </a:r>
            <a:r>
              <a:rPr lang="de-DE" sz="2400" dirty="0"/>
              <a:t> </a:t>
            </a:r>
            <a:r>
              <a:rPr lang="de-DE" sz="2400" dirty="0" err="1"/>
              <a:t>repair</a:t>
            </a:r>
            <a:r>
              <a:rPr lang="de-DE" sz="2400" dirty="0"/>
              <a:t> </a:t>
            </a:r>
            <a:r>
              <a:rPr lang="de-DE" sz="2400" dirty="0" err="1"/>
              <a:t>communication</a:t>
            </a:r>
            <a:r>
              <a:rPr lang="de-DE" sz="2400" dirty="0"/>
              <a:t> </a:t>
            </a:r>
          </a:p>
          <a:p>
            <a:pPr marL="34290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10 diverse </a:t>
            </a:r>
            <a:r>
              <a:rPr lang="de-DE" sz="2200" dirty="0" err="1"/>
              <a:t>families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use</a:t>
            </a:r>
            <a:r>
              <a:rPr lang="de-DE" sz="2200" dirty="0"/>
              <a:t> an Amazon Echo </a:t>
            </a:r>
            <a:r>
              <a:rPr lang="de-DE" sz="2200" dirty="0" err="1"/>
              <a:t>Dot</a:t>
            </a:r>
            <a:r>
              <a:rPr lang="de-DE" sz="2200" dirty="0"/>
              <a:t> in </a:t>
            </a:r>
            <a:r>
              <a:rPr lang="de-DE" sz="2200" dirty="0" err="1"/>
              <a:t>theirhomes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</a:t>
            </a:r>
            <a:r>
              <a:rPr lang="de-DE" sz="2200" dirty="0" err="1"/>
              <a:t>four</a:t>
            </a:r>
            <a:r>
              <a:rPr lang="de-DE" sz="2200" dirty="0"/>
              <a:t> </a:t>
            </a:r>
            <a:r>
              <a:rPr lang="de-DE" sz="2200" dirty="0" err="1"/>
              <a:t>weeks</a:t>
            </a:r>
            <a:r>
              <a:rPr lang="de-DE" sz="2200" dirty="0"/>
              <a:t> </a:t>
            </a:r>
            <a:endParaRPr lang="en-US" sz="2200" dirty="0"/>
          </a:p>
          <a:p>
            <a:pPr marL="800100" lvl="1" indent="-342900">
              <a:buFont typeface="Wingdings" pitchFamily="2" charset="2"/>
              <a:buChar char="§"/>
            </a:pPr>
            <a:endParaRPr lang="de-DE" sz="2200" dirty="0"/>
          </a:p>
          <a:p>
            <a:pPr marL="342900" lvl="0" indent="-342900">
              <a:buFont typeface="Wingdings" pitchFamily="2" charset="2"/>
              <a:buChar char="§"/>
            </a:pPr>
            <a:r>
              <a:rPr lang="de-DE" sz="2200" dirty="0"/>
              <a:t>At least </a:t>
            </a:r>
            <a:r>
              <a:rPr lang="de-DE" sz="2200" dirty="0" err="1"/>
              <a:t>one</a:t>
            </a:r>
            <a:r>
              <a:rPr lang="de-DE" sz="2200" dirty="0"/>
              <a:t> </a:t>
            </a:r>
            <a:r>
              <a:rPr lang="de-DE" sz="2200" dirty="0" err="1"/>
              <a:t>childbetween</a:t>
            </a:r>
            <a:r>
              <a:rPr lang="de-DE" sz="2200" dirty="0"/>
              <a:t> </a:t>
            </a:r>
            <a:r>
              <a:rPr lang="de-DE" sz="2200" dirty="0" err="1"/>
              <a:t>four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17 </a:t>
            </a:r>
            <a:r>
              <a:rPr lang="de-DE" sz="2200" dirty="0" err="1"/>
              <a:t>years</a:t>
            </a:r>
            <a:r>
              <a:rPr lang="de-DE" sz="2200" dirty="0"/>
              <a:t> </a:t>
            </a:r>
            <a:r>
              <a:rPr lang="de-DE" sz="2200" dirty="0" err="1"/>
              <a:t>old</a:t>
            </a:r>
            <a:endParaRPr lang="en-US" sz="2200" dirty="0"/>
          </a:p>
          <a:p>
            <a:pPr marL="800100" lvl="1" indent="-342900">
              <a:buFont typeface="Wingdings" pitchFamily="2" charset="2"/>
              <a:buChar char="§"/>
            </a:pPr>
            <a:endParaRPr lang="de-DE" sz="2200" dirty="0"/>
          </a:p>
          <a:p>
            <a:pPr marL="342900" lvl="0" indent="-342900">
              <a:buFont typeface="Wingdings" pitchFamily="2" charset="2"/>
              <a:buChar char="§"/>
            </a:pPr>
            <a:r>
              <a:rPr lang="de-DE" sz="2200" dirty="0"/>
              <a:t>59 </a:t>
            </a:r>
            <a:r>
              <a:rPr lang="de-DE" sz="2200" dirty="0" err="1"/>
              <a:t>communication</a:t>
            </a:r>
            <a:r>
              <a:rPr lang="de-DE" sz="2200" dirty="0"/>
              <a:t> breakdown </a:t>
            </a:r>
            <a:r>
              <a:rPr lang="de-DE" sz="2200" dirty="0" err="1"/>
              <a:t>interactions</a:t>
            </a:r>
            <a:r>
              <a:rPr lang="de-DE" sz="2200" dirty="0"/>
              <a:t> </a:t>
            </a:r>
            <a:r>
              <a:rPr lang="de-DE" sz="2200" dirty="0" err="1"/>
              <a:t>between</a:t>
            </a:r>
            <a:r>
              <a:rPr lang="de-DE" sz="2200" dirty="0"/>
              <a:t> </a:t>
            </a:r>
            <a:r>
              <a:rPr lang="de-DE" sz="2200" dirty="0" err="1"/>
              <a:t>family</a:t>
            </a:r>
            <a:r>
              <a:rPr lang="de-DE" sz="2200" dirty="0"/>
              <a:t> </a:t>
            </a:r>
            <a:r>
              <a:rPr lang="de-DE" sz="2200" dirty="0" err="1"/>
              <a:t>members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Alexa</a:t>
            </a:r>
            <a:endParaRPr lang="en-US" sz="2200" dirty="0"/>
          </a:p>
          <a:p>
            <a:pPr marL="800100" lvl="1" indent="-342900">
              <a:buFont typeface="Wingdings" pitchFamily="2" charset="2"/>
              <a:buChar char="§"/>
            </a:pPr>
            <a:endParaRPr lang="de-DE" sz="2200" dirty="0"/>
          </a:p>
          <a:p>
            <a:pPr marL="342900" lvl="0" indent="-342900">
              <a:buFont typeface="Wingdings" pitchFamily="2" charset="2"/>
              <a:buChar char="§"/>
            </a:pPr>
            <a:r>
              <a:rPr lang="de-DE" sz="2200" dirty="0"/>
              <a:t>Analysis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concepts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 HCI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speech-language</a:t>
            </a:r>
            <a:r>
              <a:rPr lang="de-DE" sz="2200" dirty="0"/>
              <a:t> </a:t>
            </a:r>
            <a:r>
              <a:rPr lang="de-DE" sz="2200" dirty="0" err="1"/>
              <a:t>pathology</a:t>
            </a:r>
            <a:endParaRPr lang="en-US" sz="2200" dirty="0"/>
          </a:p>
          <a:p>
            <a:pPr marL="800100" lvl="1" indent="-342900">
              <a:buFont typeface="Wingdings" pitchFamily="2" charset="2"/>
              <a:buChar char="§"/>
            </a:pPr>
            <a:endParaRPr lang="de-DE" sz="2200" dirty="0"/>
          </a:p>
          <a:p>
            <a:pPr marL="342900" lvl="0" indent="-342900">
              <a:buFont typeface="Wingdings" pitchFamily="2" charset="2"/>
              <a:buChar char="§"/>
            </a:pP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breakdowns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Alexa</a:t>
            </a:r>
            <a:endParaRPr lang="en-US" sz="2200" dirty="0"/>
          </a:p>
          <a:p>
            <a:pPr marL="800100" lvl="1" indent="-342900">
              <a:buFont typeface="Wingdings" pitchFamily="2" charset="2"/>
              <a:buChar char="§"/>
            </a:pPr>
            <a:endParaRPr lang="de-DE" sz="2200" dirty="0"/>
          </a:p>
          <a:p>
            <a:pPr marL="342900" lvl="0" indent="-342900">
              <a:buFont typeface="Wingdings" pitchFamily="2" charset="2"/>
              <a:buChar char="§"/>
            </a:pPr>
            <a:r>
              <a:rPr lang="de-DE" sz="2200" dirty="0" err="1"/>
              <a:t>Alexa’s</a:t>
            </a:r>
            <a:r>
              <a:rPr lang="de-DE" sz="2200" dirty="0"/>
              <a:t> </a:t>
            </a:r>
            <a:r>
              <a:rPr lang="de-DE" sz="2200" dirty="0" err="1"/>
              <a:t>responses</a:t>
            </a:r>
            <a:r>
              <a:rPr lang="de-DE" sz="2200" dirty="0"/>
              <a:t> also </a:t>
            </a:r>
            <a:r>
              <a:rPr lang="de-DE" sz="2200" dirty="0" err="1"/>
              <a:t>influence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strategies</a:t>
            </a:r>
            <a:endParaRPr lang="de-DE" sz="2200" dirty="0"/>
          </a:p>
          <a:p>
            <a:pPr marL="342900" lvl="0" indent="-342900">
              <a:buFont typeface="Wingdings" pitchFamily="2" charset="2"/>
              <a:buChar char="§"/>
            </a:pPr>
            <a:endParaRPr lang="de-DE" sz="2200" dirty="0"/>
          </a:p>
          <a:p>
            <a:pPr marL="342900" indent="-342900">
              <a:buFont typeface="Wingdings" pitchFamily="2" charset="2"/>
              <a:buChar char="§"/>
            </a:pPr>
            <a:r>
              <a:rPr lang="de-DE" sz="2200" dirty="0"/>
              <a:t>Designers </a:t>
            </a:r>
            <a:r>
              <a:rPr lang="de-DE" sz="2200" dirty="0" err="1"/>
              <a:t>can</a:t>
            </a:r>
            <a:r>
              <a:rPr lang="de-DE" sz="2200" dirty="0"/>
              <a:t> </a:t>
            </a:r>
            <a:r>
              <a:rPr lang="de-DE" sz="2200" dirty="0" err="1"/>
              <a:t>relieve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burden</a:t>
            </a:r>
            <a:r>
              <a:rPr lang="de-DE" sz="2200" dirty="0"/>
              <a:t> </a:t>
            </a:r>
          </a:p>
          <a:p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A2F7DE-0FC8-B94C-94A9-DF84E4551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A79C06-02FD-A643-A593-5E0C1068A697}"/>
              </a:ext>
            </a:extLst>
          </p:cNvPr>
          <p:cNvSpPr txBox="1"/>
          <p:nvPr/>
        </p:nvSpPr>
        <p:spPr>
          <a:xfrm>
            <a:off x="3576577" y="288669"/>
            <a:ext cx="4124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ABSTRACT/Background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14889205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AECAA7-E897-CA40-8B0B-5D0FD8E5D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2766BA-4AD8-9146-BBF5-B102C3728127}"/>
              </a:ext>
            </a:extLst>
          </p:cNvPr>
          <p:cNvSpPr txBox="1"/>
          <p:nvPr/>
        </p:nvSpPr>
        <p:spPr>
          <a:xfrm>
            <a:off x="5069951" y="288669"/>
            <a:ext cx="20521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References</a:t>
            </a:r>
            <a:endParaRPr lang="de-DE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B6C0CE-6FFA-7141-A1A2-19D5E969D9B5}"/>
              </a:ext>
            </a:extLst>
          </p:cNvPr>
          <p:cNvSpPr txBox="1"/>
          <p:nvPr/>
        </p:nvSpPr>
        <p:spPr>
          <a:xfrm>
            <a:off x="312516" y="1162115"/>
            <a:ext cx="1091709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[1]	</a:t>
            </a:r>
            <a:r>
              <a:rPr lang="de-DE" dirty="0">
                <a:hlinkClick r:id="rId3"/>
              </a:rPr>
              <a:t>https://www.statista.com/statistics/973815/worldwide-digital-voice-assistant-in-use/</a:t>
            </a:r>
            <a:endParaRPr lang="de-DE" dirty="0"/>
          </a:p>
          <a:p>
            <a:r>
              <a:rPr lang="de-DE" dirty="0"/>
              <a:t>	</a:t>
            </a:r>
            <a:r>
              <a:rPr lang="de-DE" i="1" dirty="0">
                <a:hlinkClick r:id="rId4"/>
              </a:rPr>
              <a:t>https://www.statista.com/statistics/1029573/us-voice-assistant-users/</a:t>
            </a:r>
            <a:endParaRPr lang="de-DE" dirty="0"/>
          </a:p>
          <a:p>
            <a:r>
              <a:rPr lang="de-DE" dirty="0"/>
              <a:t>[2]	</a:t>
            </a:r>
            <a:r>
              <a:rPr lang="de-DE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https://doi.org/10.1145/2484028.2484092</a:t>
            </a:r>
            <a:endParaRPr lang="de-DE" dirty="0"/>
          </a:p>
          <a:p>
            <a:r>
              <a:rPr lang="de-DE" dirty="0"/>
              <a:t>[3]	</a:t>
            </a:r>
            <a:r>
              <a:rPr lang="de-DE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https://doi.org/10.1145/3098279.3098539</a:t>
            </a:r>
            <a:endParaRPr lang="de-DE" dirty="0"/>
          </a:p>
          <a:p>
            <a:r>
              <a:rPr lang="de-DE" dirty="0"/>
              <a:t>[4] 	</a:t>
            </a:r>
            <a:r>
              <a:rPr lang="de-DE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https://doi.org/10.1017/S030500090000088X</a:t>
            </a:r>
            <a:endParaRPr lang="de-DE" dirty="0"/>
          </a:p>
          <a:p>
            <a:r>
              <a:rPr lang="de-DE" dirty="0"/>
              <a:t>[5] 	Sharon L. James. 1990. Normal Language </a:t>
            </a:r>
            <a:r>
              <a:rPr lang="de-DE" dirty="0" err="1"/>
              <a:t>Acquisition</a:t>
            </a:r>
            <a:r>
              <a:rPr lang="de-DE" dirty="0"/>
              <a:t>. Allyn &amp; Bacon, Incorporated</a:t>
            </a:r>
          </a:p>
          <a:p>
            <a:r>
              <a:rPr lang="de-DE" dirty="0"/>
              <a:t>[6] 	</a:t>
            </a:r>
            <a:r>
              <a:rPr lang="de-DE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https://doi.org/10.1145/2858036.2858288</a:t>
            </a:r>
            <a:endParaRPr lang="de-DE" dirty="0"/>
          </a:p>
          <a:p>
            <a:r>
              <a:rPr lang="de-DE" dirty="0"/>
              <a:t>[7] 	</a:t>
            </a:r>
            <a:r>
              <a:rPr lang="de-DE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https://doi.org/10.1044/jshd.4702.123</a:t>
            </a:r>
            <a:endParaRPr lang="de-DE" dirty="0"/>
          </a:p>
          <a:p>
            <a:r>
              <a:rPr lang="de-DE" dirty="0"/>
              <a:t>[8]	</a:t>
            </a:r>
            <a:r>
              <a:rPr lang="de-DE" dirty="0"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https://doi.org/10.1016/0010-0277(88)90003-0</a:t>
            </a:r>
            <a:endParaRPr lang="de-DE" dirty="0"/>
          </a:p>
          <a:p>
            <a:r>
              <a:rPr lang="de-DE" dirty="0"/>
              <a:t>[9]	</a:t>
            </a:r>
            <a:r>
              <a:rPr lang="de-DE" dirty="0"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https://doi.org/10.1109/ROBOT.2008.4543743</a:t>
            </a:r>
            <a:endParaRPr lang="de-DE" dirty="0"/>
          </a:p>
          <a:p>
            <a:r>
              <a:rPr lang="de-DE" dirty="0"/>
              <a:t>[10]	</a:t>
            </a:r>
            <a:r>
              <a:rPr lang="de-DE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https://doi.org/10.1145/2858036.2858288</a:t>
            </a:r>
            <a:endParaRPr lang="de-DE" dirty="0"/>
          </a:p>
          <a:p>
            <a:r>
              <a:rPr lang="de-DE" dirty="0"/>
              <a:t>[11]	</a:t>
            </a:r>
            <a:r>
              <a:rPr lang="de-DE" dirty="0"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https://doi.org/10.1145/2858036.2858478</a:t>
            </a:r>
            <a:endParaRPr lang="de-DE" dirty="0"/>
          </a:p>
          <a:p>
            <a:r>
              <a:rPr lang="de-DE" dirty="0"/>
              <a:t>[12] 	</a:t>
            </a:r>
            <a:r>
              <a:rPr lang="de-DE" dirty="0"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https://doi.org/10.1044/0161-1461(2002/009)</a:t>
            </a:r>
            <a:endParaRPr lang="de-DE" dirty="0"/>
          </a:p>
          <a:p>
            <a:r>
              <a:rPr lang="de-DE" dirty="0"/>
              <a:t>[13] 	</a:t>
            </a:r>
            <a:r>
              <a:rPr lang="de-DE" dirty="0"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https://doi.org/10.1097/01.TLD.0000269929.41751.6b</a:t>
            </a:r>
            <a:endParaRPr lang="de-DE" dirty="0"/>
          </a:p>
          <a:p>
            <a:r>
              <a:rPr lang="de-DE" dirty="0"/>
              <a:t>[14] 	</a:t>
            </a:r>
            <a:r>
              <a:rPr lang="de-DE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https://doi.org/10.1044/jshd.4702.123</a:t>
            </a:r>
            <a:endParaRPr lang="de-DE" dirty="0"/>
          </a:p>
          <a:p>
            <a:r>
              <a:rPr lang="de-DE" dirty="0"/>
              <a:t>[15] 	</a:t>
            </a:r>
            <a:r>
              <a:rPr lang="de-DE" dirty="0"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https://doi.org/10.1044/leader.FTR1.17132012.14</a:t>
            </a:r>
            <a:endParaRPr lang="de-DE" dirty="0"/>
          </a:p>
          <a:p>
            <a:r>
              <a:rPr lang="de-DE" dirty="0"/>
              <a:t>[16] 	</a:t>
            </a:r>
            <a:r>
              <a:rPr lang="de-DE" dirty="0"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https://www.asha.org/public/speech/development/45/</a:t>
            </a:r>
            <a:endParaRPr lang="de-DE" dirty="0"/>
          </a:p>
          <a:p>
            <a:r>
              <a:rPr lang="de-DE" dirty="0"/>
              <a:t>[17] 	</a:t>
            </a:r>
            <a:r>
              <a:rPr lang="de-DE" dirty="0"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https://www.yaguara.co/voice-search-statistics/</a:t>
            </a:r>
            <a:endParaRPr lang="de-DE" dirty="0"/>
          </a:p>
          <a:p>
            <a:r>
              <a:rPr lang="de-DE" dirty="0"/>
              <a:t>[18]	Geraldine P. Wallach </a:t>
            </a:r>
            <a:r>
              <a:rPr lang="de-DE" dirty="0" err="1"/>
              <a:t>and</a:t>
            </a:r>
            <a:r>
              <a:rPr lang="de-DE" dirty="0"/>
              <a:t> Katharine G. Butler. 1994. Language Learning </a:t>
            </a:r>
            <a:r>
              <a:rPr lang="de-DE" dirty="0" err="1"/>
              <a:t>Disabilities</a:t>
            </a:r>
            <a:r>
              <a:rPr lang="de-DE" dirty="0"/>
              <a:t> in School-Age </a:t>
            </a:r>
            <a:r>
              <a:rPr lang="de-DE" dirty="0" err="1"/>
              <a:t>Children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</a:p>
          <a:p>
            <a:r>
              <a:rPr lang="de-DE" dirty="0"/>
              <a:t>	</a:t>
            </a:r>
            <a:r>
              <a:rPr lang="de-DE" dirty="0" err="1"/>
              <a:t>Adolescents</a:t>
            </a:r>
            <a:r>
              <a:rPr lang="de-DE" dirty="0"/>
              <a:t>: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Principles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Applications</a:t>
            </a:r>
            <a:r>
              <a:rPr lang="de-DE" dirty="0"/>
              <a:t> (1 </a:t>
            </a:r>
            <a:r>
              <a:rPr lang="de-DE" dirty="0" err="1"/>
              <a:t>edition</a:t>
            </a:r>
            <a:r>
              <a:rPr lang="de-DE" dirty="0"/>
              <a:t> </a:t>
            </a:r>
            <a:r>
              <a:rPr lang="de-DE" dirty="0" err="1"/>
              <a:t>ed</a:t>
            </a:r>
            <a:r>
              <a:rPr lang="de-DE" dirty="0"/>
              <a:t>.). Pearson, New York : Toronto : New York.</a:t>
            </a:r>
          </a:p>
        </p:txBody>
      </p:sp>
    </p:spTree>
    <p:extLst>
      <p:ext uri="{BB962C8B-B14F-4D97-AF65-F5344CB8AC3E}">
        <p14:creationId xmlns:p14="http://schemas.microsoft.com/office/powerpoint/2010/main" val="1192233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1F6E263-5500-D548-A5B6-B6B3B304B6D9}"/>
              </a:ext>
            </a:extLst>
          </p:cNvPr>
          <p:cNvSpPr txBox="1"/>
          <p:nvPr/>
        </p:nvSpPr>
        <p:spPr>
          <a:xfrm>
            <a:off x="81281" y="1087120"/>
            <a:ext cx="12206418" cy="51090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00100" lvl="1" indent="-342900">
              <a:buFont typeface="Wingdings" pitchFamily="2" charset="2"/>
              <a:buChar char="§"/>
            </a:pPr>
            <a:r>
              <a:rPr lang="de-DE" sz="2200" dirty="0"/>
              <a:t>Human-</a:t>
            </a:r>
            <a:r>
              <a:rPr lang="de-DE" sz="2200" dirty="0" err="1"/>
              <a:t>to</a:t>
            </a:r>
            <a:r>
              <a:rPr lang="de-DE" sz="2200" dirty="0"/>
              <a:t>-technology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are</a:t>
            </a:r>
            <a:r>
              <a:rPr lang="de-DE" sz="2200" dirty="0"/>
              <a:t> </a:t>
            </a:r>
            <a:r>
              <a:rPr lang="de-DE" sz="2200" dirty="0" err="1"/>
              <a:t>quickly</a:t>
            </a:r>
            <a:r>
              <a:rPr lang="de-DE" sz="2200" dirty="0"/>
              <a:t> </a:t>
            </a:r>
            <a:r>
              <a:rPr lang="de-DE" sz="2200" dirty="0" err="1"/>
              <a:t>becoming</a:t>
            </a:r>
            <a:r>
              <a:rPr lang="de-DE" sz="2200" dirty="0"/>
              <a:t> </a:t>
            </a:r>
            <a:r>
              <a:rPr lang="de-DE" sz="2200" dirty="0" err="1"/>
              <a:t>blurred</a:t>
            </a:r>
            <a:r>
              <a:rPr lang="de-DE" sz="2200" dirty="0"/>
              <a:t> in </a:t>
            </a:r>
            <a:r>
              <a:rPr lang="de-DE" sz="2200" dirty="0" err="1"/>
              <a:t>everyday</a:t>
            </a:r>
            <a:endParaRPr lang="de-DE" sz="2200" dirty="0"/>
          </a:p>
          <a:p>
            <a:pPr marL="800100" lvl="1" indent="-342900">
              <a:buFont typeface="Wingdings" pitchFamily="2" charset="2"/>
              <a:buChar char="§"/>
            </a:pPr>
            <a:endParaRPr lang="de-DE" sz="2200" dirty="0"/>
          </a:p>
          <a:p>
            <a:pPr marL="800100" lvl="1" indent="-342900">
              <a:buFont typeface="Wingdings" pitchFamily="2" charset="2"/>
              <a:buChar char="§"/>
            </a:pPr>
            <a:r>
              <a:rPr lang="de-DE" sz="2200" dirty="0" err="1"/>
              <a:t>Increasing</a:t>
            </a:r>
            <a:r>
              <a:rPr lang="de-DE" sz="2200" dirty="0"/>
              <a:t> </a:t>
            </a:r>
            <a:r>
              <a:rPr lang="de-DE" sz="2200" dirty="0" err="1"/>
              <a:t>popularity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digital </a:t>
            </a:r>
            <a:r>
              <a:rPr lang="de-DE" sz="2200" dirty="0" err="1"/>
              <a:t>home</a:t>
            </a:r>
            <a:r>
              <a:rPr lang="de-DE" sz="2200" dirty="0"/>
              <a:t> </a:t>
            </a:r>
            <a:r>
              <a:rPr lang="de-DE" sz="2200" dirty="0" err="1"/>
              <a:t>assistants</a:t>
            </a:r>
            <a:r>
              <a:rPr lang="de-DE" sz="2200" dirty="0"/>
              <a:t>, </a:t>
            </a:r>
            <a:r>
              <a:rPr lang="de-DE" sz="2200" dirty="0" err="1"/>
              <a:t>increase</a:t>
            </a:r>
            <a:r>
              <a:rPr lang="de-DE" sz="2200" dirty="0"/>
              <a:t> </a:t>
            </a:r>
            <a:r>
              <a:rPr lang="de-DE" sz="2200" dirty="0" err="1"/>
              <a:t>users</a:t>
            </a:r>
            <a:r>
              <a:rPr lang="de-DE" sz="2200" dirty="0"/>
              <a:t>’ </a:t>
            </a:r>
            <a:r>
              <a:rPr lang="de-DE" sz="2200" dirty="0" err="1"/>
              <a:t>expectations</a:t>
            </a:r>
            <a:endParaRPr lang="de-DE" sz="2200" dirty="0"/>
          </a:p>
          <a:p>
            <a:pPr marL="800100" lvl="1" indent="-342900">
              <a:buFont typeface="Wingdings" pitchFamily="2" charset="2"/>
              <a:buChar char="§"/>
            </a:pPr>
            <a:endParaRPr lang="de-DE" sz="2200" dirty="0"/>
          </a:p>
          <a:p>
            <a:pPr marL="800100" lvl="1" indent="-342900">
              <a:buFont typeface="Wingdings" pitchFamily="2" charset="2"/>
              <a:buChar char="§"/>
            </a:pPr>
            <a:r>
              <a:rPr lang="de-DE" sz="2200" dirty="0" err="1"/>
              <a:t>Humans</a:t>
            </a:r>
            <a:r>
              <a:rPr lang="de-DE" sz="2200" dirty="0"/>
              <a:t> must </a:t>
            </a:r>
            <a:r>
              <a:rPr lang="de-DE" sz="2200" dirty="0" err="1"/>
              <a:t>work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adapt</a:t>
            </a:r>
            <a:r>
              <a:rPr lang="de-DE" sz="2200" dirty="0"/>
              <a:t> </a:t>
            </a:r>
            <a:r>
              <a:rPr lang="de-DE" sz="2200" dirty="0" err="1"/>
              <a:t>their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patterns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needs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machines</a:t>
            </a:r>
            <a:r>
              <a:rPr lang="de-DE" sz="2200" dirty="0"/>
              <a:t>, </a:t>
            </a:r>
            <a:r>
              <a:rPr lang="de-DE" sz="2200" dirty="0" err="1"/>
              <a:t>rather</a:t>
            </a:r>
            <a:r>
              <a:rPr lang="de-DE" sz="2200" dirty="0"/>
              <a:t> </a:t>
            </a:r>
          </a:p>
          <a:p>
            <a:pPr lvl="1"/>
            <a:r>
              <a:rPr lang="de-DE" sz="2200" dirty="0"/>
              <a:t>     </a:t>
            </a:r>
            <a:r>
              <a:rPr lang="de-DE" sz="2200" dirty="0" err="1"/>
              <a:t>than</a:t>
            </a:r>
            <a:r>
              <a:rPr lang="de-DE" sz="2200" dirty="0"/>
              <a:t> </a:t>
            </a:r>
            <a:r>
              <a:rPr lang="de-DE" sz="2200" dirty="0" err="1"/>
              <a:t>machines</a:t>
            </a:r>
            <a:r>
              <a:rPr lang="de-DE" sz="2200" dirty="0"/>
              <a:t> </a:t>
            </a:r>
            <a:r>
              <a:rPr lang="de-DE" sz="2200" dirty="0" err="1"/>
              <a:t>adapting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humans</a:t>
            </a:r>
            <a:endParaRPr lang="de-DE" sz="2200" baseline="30000" dirty="0"/>
          </a:p>
          <a:p>
            <a:pPr marL="800100" lvl="1" indent="-342900">
              <a:buFont typeface="Wingdings" pitchFamily="2" charset="2"/>
              <a:buChar char="§"/>
            </a:pPr>
            <a:endParaRPr lang="de-DE" sz="2200" dirty="0"/>
          </a:p>
          <a:p>
            <a:pPr marL="800100" lvl="1" indent="-342900">
              <a:buFont typeface="Wingdings" pitchFamily="2" charset="2"/>
              <a:buChar char="§"/>
            </a:pPr>
            <a:r>
              <a:rPr lang="de-DE" sz="2200" dirty="0"/>
              <a:t>People </a:t>
            </a:r>
            <a:r>
              <a:rPr lang="de-DE" sz="2200" dirty="0" err="1"/>
              <a:t>shorten</a:t>
            </a:r>
            <a:r>
              <a:rPr lang="de-DE" sz="2200" dirty="0"/>
              <a:t> </a:t>
            </a:r>
            <a:r>
              <a:rPr lang="de-DE" sz="2200" dirty="0" err="1"/>
              <a:t>their</a:t>
            </a:r>
            <a:r>
              <a:rPr lang="de-DE" sz="2200" dirty="0"/>
              <a:t> </a:t>
            </a:r>
            <a:r>
              <a:rPr lang="de-DE" sz="2200" dirty="0" err="1"/>
              <a:t>sentences</a:t>
            </a:r>
            <a:r>
              <a:rPr lang="de-DE" sz="2200" dirty="0"/>
              <a:t>, </a:t>
            </a:r>
            <a:r>
              <a:rPr lang="de-DE" sz="2200" dirty="0" err="1"/>
              <a:t>use</a:t>
            </a:r>
            <a:r>
              <a:rPr lang="de-DE" sz="2200" dirty="0"/>
              <a:t> </a:t>
            </a:r>
            <a:r>
              <a:rPr lang="de-DE" sz="2200" dirty="0" err="1"/>
              <a:t>simplified</a:t>
            </a:r>
            <a:r>
              <a:rPr lang="de-DE" sz="2200" dirty="0"/>
              <a:t> </a:t>
            </a:r>
            <a:r>
              <a:rPr lang="de-DE" sz="2200" dirty="0" err="1"/>
              <a:t>language</a:t>
            </a:r>
            <a:r>
              <a:rPr lang="de-DE" sz="2200" dirty="0"/>
              <a:t>,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repeat</a:t>
            </a:r>
            <a:r>
              <a:rPr lang="de-DE" sz="2200" dirty="0"/>
              <a:t> </a:t>
            </a:r>
            <a:r>
              <a:rPr lang="de-DE" sz="2200" dirty="0" err="1"/>
              <a:t>themselves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be</a:t>
            </a:r>
            <a:r>
              <a:rPr lang="de-DE" sz="2200" dirty="0"/>
              <a:t> </a:t>
            </a:r>
            <a:r>
              <a:rPr lang="de-DE" sz="2200" dirty="0" err="1"/>
              <a:t>understood</a:t>
            </a:r>
            <a:r>
              <a:rPr lang="de-DE" sz="2200" dirty="0"/>
              <a:t> </a:t>
            </a:r>
          </a:p>
          <a:p>
            <a:pPr lvl="1"/>
            <a:r>
              <a:rPr lang="de-DE" sz="2200" dirty="0"/>
              <a:t>     </a:t>
            </a:r>
            <a:r>
              <a:rPr lang="de-DE" sz="2200" dirty="0" err="1"/>
              <a:t>by</a:t>
            </a:r>
            <a:r>
              <a:rPr lang="de-DE" sz="2200" dirty="0"/>
              <a:t> </a:t>
            </a:r>
            <a:r>
              <a:rPr lang="de-DE" sz="2200" dirty="0" err="1"/>
              <a:t>voice</a:t>
            </a:r>
            <a:r>
              <a:rPr lang="de-DE" sz="2200" dirty="0"/>
              <a:t> </a:t>
            </a:r>
            <a:r>
              <a:rPr lang="de-DE" sz="2200" dirty="0" err="1"/>
              <a:t>interface</a:t>
            </a:r>
            <a:endParaRPr lang="de-DE" sz="2200" dirty="0"/>
          </a:p>
          <a:p>
            <a:pPr marL="800100" lvl="1" indent="-342900">
              <a:buFont typeface="Wingdings" pitchFamily="2" charset="2"/>
              <a:buChar char="§"/>
            </a:pPr>
            <a:endParaRPr lang="de-DE" sz="2200" dirty="0"/>
          </a:p>
          <a:p>
            <a:pPr marL="800100" lvl="1" indent="-342900">
              <a:buFont typeface="Wingdings" pitchFamily="2" charset="2"/>
              <a:buChar char="§"/>
            </a:pPr>
            <a:r>
              <a:rPr lang="de-DE" sz="2200" dirty="0"/>
              <a:t>As a </a:t>
            </a:r>
            <a:r>
              <a:rPr lang="de-DE" sz="2200" dirty="0" err="1"/>
              <a:t>result</a:t>
            </a:r>
            <a:r>
              <a:rPr lang="de-DE" sz="2200" dirty="0"/>
              <a:t>, </a:t>
            </a:r>
            <a:r>
              <a:rPr lang="de-DE" sz="2200" dirty="0" err="1"/>
              <a:t>users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voice</a:t>
            </a:r>
            <a:r>
              <a:rPr lang="de-DE" sz="2200" dirty="0"/>
              <a:t> </a:t>
            </a:r>
            <a:r>
              <a:rPr lang="de-DE" sz="2200" dirty="0" err="1"/>
              <a:t>interface</a:t>
            </a:r>
            <a:r>
              <a:rPr lang="de-DE" sz="2200" dirty="0"/>
              <a:t> </a:t>
            </a:r>
            <a:r>
              <a:rPr lang="de-DE" sz="2200" dirty="0" err="1"/>
              <a:t>technology</a:t>
            </a:r>
            <a:r>
              <a:rPr lang="de-DE" sz="2200" dirty="0"/>
              <a:t> </a:t>
            </a:r>
            <a:r>
              <a:rPr lang="de-DE" sz="2200" dirty="0" err="1"/>
              <a:t>become</a:t>
            </a:r>
            <a:r>
              <a:rPr lang="de-DE" sz="2200" dirty="0"/>
              <a:t> </a:t>
            </a:r>
            <a:r>
              <a:rPr lang="de-DE" sz="2200" dirty="0" err="1"/>
              <a:t>frustrated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can</a:t>
            </a:r>
            <a:r>
              <a:rPr lang="de-DE" sz="2200" dirty="0"/>
              <a:t> </a:t>
            </a:r>
            <a:r>
              <a:rPr lang="de-DE" sz="2200" dirty="0" err="1"/>
              <a:t>fail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learn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full</a:t>
            </a:r>
            <a:endParaRPr lang="de-DE" sz="2200" dirty="0"/>
          </a:p>
          <a:p>
            <a:pPr lvl="1"/>
            <a:r>
              <a:rPr lang="de-DE" sz="2200" dirty="0"/>
              <a:t>     </a:t>
            </a:r>
            <a:r>
              <a:rPr lang="de-DE" sz="2200" dirty="0" err="1"/>
              <a:t>capabilities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technology</a:t>
            </a:r>
            <a:r>
              <a:rPr lang="de-DE" sz="2200" dirty="0"/>
              <a:t>, </a:t>
            </a:r>
            <a:r>
              <a:rPr lang="de-DE" sz="2200" dirty="0" err="1"/>
              <a:t>or</a:t>
            </a:r>
            <a:r>
              <a:rPr lang="de-DE" sz="2200" dirty="0"/>
              <a:t> </a:t>
            </a:r>
            <a:r>
              <a:rPr lang="de-DE" sz="2200" dirty="0" err="1"/>
              <a:t>abandon</a:t>
            </a:r>
            <a:r>
              <a:rPr lang="de-DE" sz="2200" dirty="0"/>
              <a:t> </a:t>
            </a:r>
            <a:r>
              <a:rPr lang="de-DE" sz="2200" dirty="0" err="1"/>
              <a:t>use</a:t>
            </a:r>
            <a:r>
              <a:rPr lang="de-DE" sz="2200" dirty="0"/>
              <a:t> </a:t>
            </a:r>
            <a:r>
              <a:rPr lang="de-DE" sz="2200" dirty="0" err="1"/>
              <a:t>altogether</a:t>
            </a:r>
            <a:endParaRPr lang="de-DE" sz="2200" dirty="0"/>
          </a:p>
          <a:p>
            <a:pPr marL="800100" lvl="1" indent="-342900">
              <a:buFont typeface="Wingdings" pitchFamily="2" charset="2"/>
              <a:buChar char="§"/>
            </a:pPr>
            <a:endParaRPr lang="de-DE" sz="2200" dirty="0"/>
          </a:p>
          <a:p>
            <a:pPr marL="800100" lvl="1" indent="-342900">
              <a:buFont typeface="Wingdings" pitchFamily="2" charset="2"/>
              <a:buChar char="§"/>
            </a:pPr>
            <a:r>
              <a:rPr lang="de-DE" sz="2200" dirty="0" err="1"/>
              <a:t>Despite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difficulty</a:t>
            </a:r>
            <a:r>
              <a:rPr lang="de-DE" sz="2200" dirty="0"/>
              <a:t>,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technology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becoming</a:t>
            </a:r>
            <a:r>
              <a:rPr lang="de-DE" sz="2200" dirty="0"/>
              <a:t> </a:t>
            </a:r>
            <a:r>
              <a:rPr lang="de-DE" sz="2200" dirty="0" err="1"/>
              <a:t>pervasive</a:t>
            </a:r>
            <a:endParaRPr lang="de-DE" sz="2200" dirty="0"/>
          </a:p>
          <a:p>
            <a:pPr marL="285750" indent="-285750">
              <a:buFont typeface="Wingdings" pitchFamily="2" charset="2"/>
              <a:buChar char="§"/>
            </a:pPr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BB19EF-316E-D648-83C1-6B976C95699F}"/>
              </a:ext>
            </a:extLst>
          </p:cNvPr>
          <p:cNvSpPr txBox="1"/>
          <p:nvPr/>
        </p:nvSpPr>
        <p:spPr>
          <a:xfrm>
            <a:off x="4653023" y="288669"/>
            <a:ext cx="2878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INTRODUCTION</a:t>
            </a:r>
            <a:endParaRPr lang="de-DE" sz="3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B8A6D1-D93D-E949-916C-FECFC3E65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8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F30624-3776-F14F-84FB-98E6CA4C5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CA07D2-C39B-D040-B44D-E9493F9693CC}"/>
              </a:ext>
            </a:extLst>
          </p:cNvPr>
          <p:cNvSpPr txBox="1"/>
          <p:nvPr/>
        </p:nvSpPr>
        <p:spPr>
          <a:xfrm>
            <a:off x="792866" y="1078311"/>
            <a:ext cx="9946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Digital </a:t>
            </a:r>
            <a:r>
              <a:rPr lang="de-DE" b="1" dirty="0" err="1"/>
              <a:t>home</a:t>
            </a:r>
            <a:r>
              <a:rPr lang="de-DE" b="1" dirty="0"/>
              <a:t> </a:t>
            </a:r>
            <a:r>
              <a:rPr lang="de-DE" b="1" dirty="0" err="1"/>
              <a:t>assistants</a:t>
            </a:r>
            <a:r>
              <a:rPr lang="de-DE" b="1" dirty="0"/>
              <a:t> </a:t>
            </a:r>
            <a:r>
              <a:rPr lang="de-DE" b="1" dirty="0" err="1"/>
              <a:t>are</a:t>
            </a:r>
            <a:r>
              <a:rPr lang="de-DE" b="1" dirty="0"/>
              <a:t> </a:t>
            </a:r>
            <a:r>
              <a:rPr lang="de-DE" b="1" dirty="0" err="1"/>
              <a:t>anticipated</a:t>
            </a:r>
            <a:r>
              <a:rPr lang="de-DE" b="1" dirty="0"/>
              <a:t> </a:t>
            </a:r>
            <a:r>
              <a:rPr lang="de-DE" b="1" dirty="0" err="1"/>
              <a:t>to</a:t>
            </a:r>
            <a:r>
              <a:rPr lang="de-DE" b="1" dirty="0"/>
              <a:t> </a:t>
            </a:r>
            <a:r>
              <a:rPr lang="de-DE" b="1" dirty="0" err="1"/>
              <a:t>be</a:t>
            </a:r>
            <a:r>
              <a:rPr lang="de-DE" b="1" dirty="0"/>
              <a:t> </a:t>
            </a:r>
            <a:r>
              <a:rPr lang="de-DE" b="1" dirty="0" err="1"/>
              <a:t>present</a:t>
            </a:r>
            <a:r>
              <a:rPr lang="de-DE" b="1" dirty="0"/>
              <a:t> in 55% </a:t>
            </a:r>
            <a:r>
              <a:rPr lang="de-DE" b="1" dirty="0" err="1"/>
              <a:t>of</a:t>
            </a:r>
            <a:r>
              <a:rPr lang="de-DE" b="1" dirty="0"/>
              <a:t> American </a:t>
            </a:r>
            <a:r>
              <a:rPr lang="de-DE" b="1" dirty="0" err="1"/>
              <a:t>households</a:t>
            </a:r>
            <a:r>
              <a:rPr lang="de-DE" b="1" dirty="0"/>
              <a:t> </a:t>
            </a:r>
            <a:r>
              <a:rPr lang="de-DE" b="1" dirty="0" err="1"/>
              <a:t>by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year</a:t>
            </a:r>
            <a:r>
              <a:rPr lang="de-DE" b="1" dirty="0"/>
              <a:t> 2022 </a:t>
            </a:r>
          </a:p>
          <a:p>
            <a:endParaRPr lang="de-DE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3646C0-68D1-9C4D-8AA4-5D6288EE56FB}"/>
              </a:ext>
            </a:extLst>
          </p:cNvPr>
          <p:cNvSpPr txBox="1"/>
          <p:nvPr/>
        </p:nvSpPr>
        <p:spPr>
          <a:xfrm>
            <a:off x="4236334" y="288669"/>
            <a:ext cx="2878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INTRODUCTION</a:t>
            </a:r>
            <a:endParaRPr lang="de-DE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FB3705-8D4B-164E-8FCB-EA1CE4DF2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772" y="1447401"/>
            <a:ext cx="6063491" cy="40150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751561-936A-3C44-9E41-60EDA0FE99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51" y="1545728"/>
            <a:ext cx="5956970" cy="39166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A2B7E9-2753-7747-9089-F61A0668BA13}"/>
              </a:ext>
            </a:extLst>
          </p:cNvPr>
          <p:cNvSpPr txBox="1"/>
          <p:nvPr/>
        </p:nvSpPr>
        <p:spPr>
          <a:xfrm>
            <a:off x="6244262" y="5605083"/>
            <a:ext cx="56525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Number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digital </a:t>
            </a:r>
            <a:r>
              <a:rPr lang="de-DE" b="1" dirty="0" err="1"/>
              <a:t>voice</a:t>
            </a:r>
            <a:r>
              <a:rPr lang="de-DE" b="1" dirty="0"/>
              <a:t> </a:t>
            </a:r>
            <a:r>
              <a:rPr lang="de-DE" b="1" dirty="0" err="1"/>
              <a:t>assistants</a:t>
            </a:r>
            <a:r>
              <a:rPr lang="de-DE" b="1" dirty="0"/>
              <a:t> in </a:t>
            </a:r>
            <a:r>
              <a:rPr lang="de-DE" b="1" dirty="0" err="1"/>
              <a:t>use</a:t>
            </a:r>
            <a:r>
              <a:rPr lang="de-DE" b="1" dirty="0"/>
              <a:t> </a:t>
            </a:r>
            <a:r>
              <a:rPr lang="de-DE" b="1" dirty="0" err="1"/>
              <a:t>worldwide</a:t>
            </a:r>
            <a:r>
              <a:rPr lang="de-DE" b="1" dirty="0"/>
              <a:t> </a:t>
            </a:r>
            <a:r>
              <a:rPr lang="de-DE" b="1" dirty="0" err="1"/>
              <a:t>from</a:t>
            </a:r>
            <a:r>
              <a:rPr lang="de-DE" b="1" dirty="0"/>
              <a:t> </a:t>
            </a:r>
          </a:p>
          <a:p>
            <a:r>
              <a:rPr lang="de-DE" b="1" dirty="0"/>
              <a:t>2019 </a:t>
            </a:r>
            <a:r>
              <a:rPr lang="de-DE" b="1" dirty="0" err="1"/>
              <a:t>to</a:t>
            </a:r>
            <a:r>
              <a:rPr lang="de-DE" b="1" dirty="0"/>
              <a:t> 2024 (in </a:t>
            </a:r>
            <a:r>
              <a:rPr lang="de-DE" b="1" dirty="0" err="1"/>
              <a:t>billions</a:t>
            </a:r>
            <a:r>
              <a:rPr lang="de-DE" b="1" dirty="0"/>
              <a:t>)*</a:t>
            </a:r>
            <a:endParaRPr lang="de-DE" dirty="0"/>
          </a:p>
          <a:p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A30B4C-2A57-594A-81D9-09AB2890EAE7}"/>
              </a:ext>
            </a:extLst>
          </p:cNvPr>
          <p:cNvSpPr txBox="1"/>
          <p:nvPr/>
        </p:nvSpPr>
        <p:spPr>
          <a:xfrm>
            <a:off x="326572" y="5602869"/>
            <a:ext cx="52026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Number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voice</a:t>
            </a:r>
            <a:r>
              <a:rPr lang="de-DE" b="1" dirty="0"/>
              <a:t> </a:t>
            </a:r>
            <a:r>
              <a:rPr lang="de-DE" b="1" dirty="0" err="1"/>
              <a:t>assistant</a:t>
            </a:r>
            <a:r>
              <a:rPr lang="de-DE" b="1" dirty="0"/>
              <a:t> </a:t>
            </a:r>
            <a:r>
              <a:rPr lang="de-DE" b="1" dirty="0" err="1"/>
              <a:t>users</a:t>
            </a:r>
            <a:r>
              <a:rPr lang="de-DE" b="1" dirty="0"/>
              <a:t> in </a:t>
            </a:r>
            <a:r>
              <a:rPr lang="de-DE" b="1" dirty="0" err="1"/>
              <a:t>the</a:t>
            </a:r>
            <a:r>
              <a:rPr lang="de-DE" b="1" dirty="0"/>
              <a:t> United States </a:t>
            </a:r>
          </a:p>
          <a:p>
            <a:r>
              <a:rPr lang="de-DE" b="1" dirty="0" err="1"/>
              <a:t>from</a:t>
            </a:r>
            <a:r>
              <a:rPr lang="de-DE" b="1" dirty="0"/>
              <a:t> 2017 </a:t>
            </a:r>
            <a:r>
              <a:rPr lang="de-DE" b="1" dirty="0" err="1"/>
              <a:t>to</a:t>
            </a:r>
            <a:r>
              <a:rPr lang="de-DE" b="1" dirty="0"/>
              <a:t> 2022</a:t>
            </a:r>
            <a:endParaRPr lang="de-DE" dirty="0"/>
          </a:p>
          <a:p>
            <a:r>
              <a:rPr lang="de-DE" i="1" dirty="0"/>
              <a:t>(in </a:t>
            </a:r>
            <a:r>
              <a:rPr lang="de-DE" i="1" dirty="0" err="1"/>
              <a:t>millions</a:t>
            </a:r>
            <a:r>
              <a:rPr lang="de-DE" i="1" dirty="0"/>
              <a:t>)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23146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92A2D2-F663-6849-A75D-E9BF1EB30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AED698-BE58-AF46-AE56-9170105E0130}"/>
              </a:ext>
            </a:extLst>
          </p:cNvPr>
          <p:cNvSpPr txBox="1"/>
          <p:nvPr/>
        </p:nvSpPr>
        <p:spPr>
          <a:xfrm>
            <a:off x="4236334" y="288669"/>
            <a:ext cx="2878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INTRODUCTION</a:t>
            </a:r>
            <a:endParaRPr lang="de-DE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93E507-1B8E-F441-A91F-1865778BCE07}"/>
              </a:ext>
            </a:extLst>
          </p:cNvPr>
          <p:cNvSpPr txBox="1"/>
          <p:nvPr/>
        </p:nvSpPr>
        <p:spPr>
          <a:xfrm>
            <a:off x="393539" y="1053296"/>
            <a:ext cx="11493661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200" b="1" dirty="0"/>
          </a:p>
          <a:p>
            <a:r>
              <a:rPr lang="de-DE" sz="2200" b="1" dirty="0"/>
              <a:t>Research </a:t>
            </a:r>
            <a:r>
              <a:rPr lang="de-DE" sz="2200" b="1" dirty="0" err="1"/>
              <a:t>questions</a:t>
            </a:r>
            <a:endParaRPr lang="de-DE" sz="2200" b="1" dirty="0"/>
          </a:p>
          <a:p>
            <a:endParaRPr lang="de-DE" sz="2200" b="1" dirty="0"/>
          </a:p>
          <a:p>
            <a:pPr lvl="1">
              <a:buFont typeface="Wingdings" pitchFamily="2" charset="2"/>
              <a:buChar char="§"/>
            </a:pPr>
            <a:r>
              <a:rPr lang="de-DE" sz="2200" dirty="0" err="1"/>
              <a:t>What</a:t>
            </a:r>
            <a:r>
              <a:rPr lang="de-DE" sz="2200" dirty="0"/>
              <a:t> </a:t>
            </a:r>
            <a:r>
              <a:rPr lang="de-DE" sz="2200" dirty="0" err="1"/>
              <a:t>types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breakdowns</a:t>
            </a:r>
            <a:r>
              <a:rPr lang="de-DE" sz="2200" dirty="0"/>
              <a:t> </a:t>
            </a:r>
            <a:r>
              <a:rPr lang="de-DE" sz="2200" dirty="0" err="1"/>
              <a:t>occur</a:t>
            </a:r>
            <a:r>
              <a:rPr lang="de-DE" sz="2200" dirty="0"/>
              <a:t>? </a:t>
            </a:r>
          </a:p>
          <a:p>
            <a:pPr lvl="1">
              <a:buFont typeface="Wingdings" pitchFamily="2" charset="2"/>
              <a:buChar char="§"/>
            </a:pPr>
            <a:endParaRPr lang="de-DE" sz="2200" dirty="0"/>
          </a:p>
          <a:p>
            <a:pPr lvl="1">
              <a:buFont typeface="Wingdings" pitchFamily="2" charset="2"/>
              <a:buChar char="§"/>
            </a:pPr>
            <a:r>
              <a:rPr lang="de-DE" sz="2200" dirty="0" err="1"/>
              <a:t>How</a:t>
            </a:r>
            <a:r>
              <a:rPr lang="de-DE" sz="2200" dirty="0"/>
              <a:t> do </a:t>
            </a:r>
            <a:r>
              <a:rPr lang="de-DE" sz="2200" dirty="0" err="1"/>
              <a:t>families</a:t>
            </a:r>
            <a:r>
              <a:rPr lang="de-DE" sz="2200" dirty="0"/>
              <a:t> </a:t>
            </a: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breakdowns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Alexa? </a:t>
            </a:r>
          </a:p>
          <a:p>
            <a:pPr lvl="1">
              <a:buFont typeface="Wingdings" pitchFamily="2" charset="2"/>
              <a:buChar char="§"/>
            </a:pPr>
            <a:endParaRPr lang="de-DE" sz="2200" dirty="0"/>
          </a:p>
          <a:p>
            <a:pPr lvl="1">
              <a:buFont typeface="Wingdings" pitchFamily="2" charset="2"/>
              <a:buChar char="§"/>
            </a:pPr>
            <a:r>
              <a:rPr lang="de-DE" sz="2200" dirty="0" err="1"/>
              <a:t>How</a:t>
            </a:r>
            <a:r>
              <a:rPr lang="de-DE" sz="2200" dirty="0"/>
              <a:t> </a:t>
            </a:r>
            <a:r>
              <a:rPr lang="de-DE" sz="2200" dirty="0" err="1"/>
              <a:t>does</a:t>
            </a:r>
            <a:r>
              <a:rPr lang="de-DE" sz="2200" dirty="0"/>
              <a:t> Alexa </a:t>
            </a: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breakdowns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family</a:t>
            </a:r>
            <a:r>
              <a:rPr lang="de-DE" sz="2200" dirty="0"/>
              <a:t> </a:t>
            </a:r>
            <a:r>
              <a:rPr lang="de-DE" sz="2200" dirty="0" err="1"/>
              <a:t>members</a:t>
            </a:r>
            <a:r>
              <a:rPr lang="de-DE" sz="2200" dirty="0"/>
              <a:t>?</a:t>
            </a:r>
          </a:p>
          <a:p>
            <a:pPr lvl="1"/>
            <a:endParaRPr lang="de-DE" sz="2200" dirty="0"/>
          </a:p>
          <a:p>
            <a:endParaRPr lang="de-DE" sz="22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de-DE" sz="2200" dirty="0"/>
              <a:t>None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families</a:t>
            </a:r>
            <a:r>
              <a:rPr lang="de-DE" sz="2200" dirty="0"/>
              <a:t> </a:t>
            </a:r>
            <a:r>
              <a:rPr lang="de-DE" sz="2200" dirty="0" err="1"/>
              <a:t>had</a:t>
            </a:r>
            <a:r>
              <a:rPr lang="de-DE" sz="2200" dirty="0"/>
              <a:t> </a:t>
            </a:r>
            <a:r>
              <a:rPr lang="de-DE" sz="2200" dirty="0" err="1"/>
              <a:t>previously</a:t>
            </a:r>
            <a:r>
              <a:rPr lang="de-DE" sz="2200" dirty="0"/>
              <a:t> </a:t>
            </a:r>
            <a:r>
              <a:rPr lang="de-DE" sz="2200" dirty="0" err="1"/>
              <a:t>owned</a:t>
            </a:r>
            <a:r>
              <a:rPr lang="de-DE" sz="2200" dirty="0"/>
              <a:t> a digital </a:t>
            </a:r>
            <a:r>
              <a:rPr lang="de-DE" sz="2200" dirty="0" err="1"/>
              <a:t>home</a:t>
            </a:r>
            <a:r>
              <a:rPr lang="de-DE" sz="2200" dirty="0"/>
              <a:t> </a:t>
            </a:r>
            <a:r>
              <a:rPr lang="de-DE" sz="2200" dirty="0" err="1"/>
              <a:t>assistant</a:t>
            </a:r>
            <a:endParaRPr lang="de-DE" sz="22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de-DE" sz="2200" dirty="0"/>
              <a:t>59 </a:t>
            </a:r>
            <a:r>
              <a:rPr lang="de-DE" sz="2200" dirty="0" err="1"/>
              <a:t>conversational</a:t>
            </a:r>
            <a:r>
              <a:rPr lang="de-DE" sz="2200" dirty="0"/>
              <a:t> </a:t>
            </a:r>
            <a:r>
              <a:rPr lang="de-DE" sz="2200" dirty="0" err="1"/>
              <a:t>interactions</a:t>
            </a:r>
            <a:endParaRPr lang="de-DE" sz="22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de-DE" sz="2200" dirty="0" err="1"/>
              <a:t>Three</a:t>
            </a:r>
            <a:r>
              <a:rPr lang="de-DE" sz="2200" dirty="0"/>
              <a:t> </a:t>
            </a:r>
            <a:r>
              <a:rPr lang="de-DE" sz="2200" dirty="0" err="1"/>
              <a:t>types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responses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 Alexa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de-DE" sz="2200" dirty="0" err="1"/>
              <a:t>Five</a:t>
            </a:r>
            <a:r>
              <a:rPr lang="de-DE" sz="2200" dirty="0"/>
              <a:t> </a:t>
            </a:r>
            <a:r>
              <a:rPr lang="de-DE" sz="2200" dirty="0" err="1"/>
              <a:t>strategies</a:t>
            </a:r>
            <a:r>
              <a:rPr lang="de-DE" sz="2200" dirty="0"/>
              <a:t> </a:t>
            </a:r>
            <a:r>
              <a:rPr lang="de-DE" sz="2200" dirty="0" err="1"/>
              <a:t>that</a:t>
            </a:r>
            <a:r>
              <a:rPr lang="de-DE" sz="2200" dirty="0"/>
              <a:t> </a:t>
            </a:r>
            <a:r>
              <a:rPr lang="de-DE" sz="2200" dirty="0" err="1"/>
              <a:t>family</a:t>
            </a:r>
            <a:r>
              <a:rPr lang="de-DE" sz="2200" dirty="0"/>
              <a:t> </a:t>
            </a:r>
            <a:r>
              <a:rPr lang="de-DE" sz="2200" dirty="0" err="1"/>
              <a:t>members</a:t>
            </a:r>
            <a:r>
              <a:rPr lang="de-DE" sz="2200" dirty="0"/>
              <a:t> </a:t>
            </a:r>
            <a:r>
              <a:rPr lang="de-DE" sz="2200" dirty="0" err="1"/>
              <a:t>used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breakdowns</a:t>
            </a:r>
            <a:endParaRPr lang="de-DE" sz="22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de-DE" sz="2200" dirty="0"/>
              <a:t>Designers </a:t>
            </a:r>
            <a:r>
              <a:rPr lang="de-DE" sz="2200" dirty="0" err="1"/>
              <a:t>could</a:t>
            </a:r>
            <a:r>
              <a:rPr lang="de-DE" sz="2200" dirty="0"/>
              <a:t> </a:t>
            </a:r>
            <a:r>
              <a:rPr lang="de-DE" sz="2200" dirty="0" err="1"/>
              <a:t>use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analysis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types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create</a:t>
            </a:r>
            <a:r>
              <a:rPr lang="de-DE" sz="2200" dirty="0"/>
              <a:t> relevant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helpful</a:t>
            </a:r>
            <a:r>
              <a:rPr lang="de-DE" sz="2200" dirty="0"/>
              <a:t> </a:t>
            </a:r>
          </a:p>
          <a:p>
            <a:r>
              <a:rPr lang="de-DE" sz="2200" dirty="0"/>
              <a:t>      </a:t>
            </a:r>
            <a:r>
              <a:rPr lang="de-DE" sz="2200" dirty="0" err="1"/>
              <a:t>responses</a:t>
            </a:r>
            <a:r>
              <a:rPr lang="de-DE" sz="2200" dirty="0"/>
              <a:t> </a:t>
            </a:r>
            <a:r>
              <a:rPr lang="de-DE" sz="2200" dirty="0" err="1"/>
              <a:t>for</a:t>
            </a:r>
            <a:r>
              <a:rPr lang="de-DE" sz="2200" dirty="0"/>
              <a:t> digital </a:t>
            </a:r>
            <a:r>
              <a:rPr lang="de-DE" sz="2200" dirty="0" err="1"/>
              <a:t>home</a:t>
            </a:r>
            <a:r>
              <a:rPr lang="de-DE" sz="2200" dirty="0"/>
              <a:t> </a:t>
            </a:r>
            <a:r>
              <a:rPr lang="de-DE" sz="2200" dirty="0" err="1"/>
              <a:t>assistants</a:t>
            </a:r>
            <a:r>
              <a:rPr lang="de-DE" sz="2200" dirty="0"/>
              <a:t> 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2171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4B3CA1-84CF-8345-B99E-90EE45691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E3FC79-A6D8-9644-91C8-BEFFA291B137}"/>
              </a:ext>
            </a:extLst>
          </p:cNvPr>
          <p:cNvSpPr txBox="1"/>
          <p:nvPr/>
        </p:nvSpPr>
        <p:spPr>
          <a:xfrm>
            <a:off x="4236334" y="288669"/>
            <a:ext cx="24926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Related</a:t>
            </a:r>
            <a:r>
              <a:rPr lang="de-DE" sz="3200" b="1" dirty="0"/>
              <a:t> Work</a:t>
            </a:r>
            <a:endParaRPr lang="de-D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443E25-E102-A64A-A33E-BABFB500763C}"/>
              </a:ext>
            </a:extLst>
          </p:cNvPr>
          <p:cNvSpPr txBox="1"/>
          <p:nvPr/>
        </p:nvSpPr>
        <p:spPr>
          <a:xfrm>
            <a:off x="219920" y="1162115"/>
            <a:ext cx="1183933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b="1" dirty="0"/>
          </a:p>
          <a:p>
            <a:r>
              <a:rPr lang="de-DE" b="1" dirty="0"/>
              <a:t>Human Communication </a:t>
            </a:r>
            <a:r>
              <a:rPr lang="de-DE" b="1" dirty="0" err="1"/>
              <a:t>and</a:t>
            </a:r>
            <a:r>
              <a:rPr lang="de-DE" b="1" dirty="0"/>
              <a:t> Communication </a:t>
            </a:r>
            <a:r>
              <a:rPr lang="de-DE" b="1" dirty="0" err="1"/>
              <a:t>Breakdowns</a:t>
            </a:r>
            <a:endParaRPr lang="de-DE" b="1" dirty="0"/>
          </a:p>
          <a:p>
            <a:endParaRPr lang="de-DE" b="1" dirty="0"/>
          </a:p>
          <a:p>
            <a:r>
              <a:rPr lang="de-DE" b="1" dirty="0"/>
              <a:t>Speech-</a:t>
            </a:r>
            <a:r>
              <a:rPr lang="de-DE" b="1" dirty="0" err="1"/>
              <a:t>language</a:t>
            </a:r>
            <a:r>
              <a:rPr lang="de-DE" b="1" dirty="0"/>
              <a:t> </a:t>
            </a:r>
            <a:r>
              <a:rPr lang="de-DE" b="1" dirty="0" err="1"/>
              <a:t>pathology</a:t>
            </a:r>
            <a:r>
              <a:rPr lang="de-DE" b="1" dirty="0"/>
              <a:t>(SPL)</a:t>
            </a:r>
            <a:r>
              <a:rPr lang="de-DE" dirty="0"/>
              <a:t>, </a:t>
            </a:r>
            <a:r>
              <a:rPr lang="de-DE" dirty="0" err="1"/>
              <a:t>pragmatics</a:t>
            </a:r>
            <a:r>
              <a:rPr lang="de-DE" dirty="0"/>
              <a:t> </a:t>
            </a:r>
            <a:r>
              <a:rPr lang="de-DE" dirty="0" err="1"/>
              <a:t>incorporates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social</a:t>
            </a:r>
            <a:r>
              <a:rPr lang="de-DE" dirty="0"/>
              <a:t> </a:t>
            </a:r>
            <a:r>
              <a:rPr lang="de-DE" dirty="0" err="1"/>
              <a:t>aspects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communication</a:t>
            </a:r>
            <a:r>
              <a:rPr lang="de-DE" dirty="0"/>
              <a:t>, </a:t>
            </a:r>
            <a:r>
              <a:rPr lang="de-DE" dirty="0" err="1"/>
              <a:t>including</a:t>
            </a:r>
            <a:r>
              <a:rPr lang="de-DE" dirty="0"/>
              <a:t> turn </a:t>
            </a:r>
            <a:r>
              <a:rPr lang="de-DE" dirty="0" err="1"/>
              <a:t>taking</a:t>
            </a:r>
            <a:r>
              <a:rPr lang="de-DE" dirty="0"/>
              <a:t>, </a:t>
            </a:r>
          </a:p>
          <a:p>
            <a:r>
              <a:rPr lang="de-DE" dirty="0" err="1"/>
              <a:t>topic</a:t>
            </a:r>
            <a:r>
              <a:rPr lang="de-DE" dirty="0"/>
              <a:t> </a:t>
            </a:r>
            <a:r>
              <a:rPr lang="de-DE" dirty="0" err="1"/>
              <a:t>maintenance</a:t>
            </a:r>
            <a:r>
              <a:rPr lang="de-DE" dirty="0"/>
              <a:t>, </a:t>
            </a:r>
            <a:r>
              <a:rPr lang="de-DE" dirty="0" err="1"/>
              <a:t>socially</a:t>
            </a:r>
            <a:r>
              <a:rPr lang="de-DE" dirty="0"/>
              <a:t> </a:t>
            </a:r>
            <a:r>
              <a:rPr lang="de-DE" dirty="0" err="1"/>
              <a:t>appropriate</a:t>
            </a:r>
            <a:r>
              <a:rPr lang="de-DE" dirty="0"/>
              <a:t> </a:t>
            </a:r>
            <a:r>
              <a:rPr lang="de-DE" dirty="0" err="1"/>
              <a:t>speech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switching</a:t>
            </a:r>
            <a:r>
              <a:rPr lang="de-DE" dirty="0"/>
              <a:t>.</a:t>
            </a:r>
          </a:p>
          <a:p>
            <a:r>
              <a:rPr lang="de-DE" dirty="0"/>
              <a:t>		</a:t>
            </a:r>
          </a:p>
          <a:p>
            <a:pPr marL="2114550" lvl="4" indent="-285750">
              <a:buFont typeface="Courier New" panose="02070309020205020404" pitchFamily="49" charset="0"/>
              <a:buChar char="o"/>
            </a:pPr>
            <a:r>
              <a:rPr lang="de-DE" dirty="0"/>
              <a:t>Evaluation, </a:t>
            </a:r>
            <a:r>
              <a:rPr lang="de-DE" dirty="0" err="1"/>
              <a:t>treatment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prevention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communicaation</a:t>
            </a:r>
            <a:r>
              <a:rPr lang="de-DE" dirty="0"/>
              <a:t> </a:t>
            </a:r>
            <a:r>
              <a:rPr lang="de-DE" dirty="0" err="1"/>
              <a:t>errors</a:t>
            </a:r>
            <a:endParaRPr lang="de-DE" dirty="0"/>
          </a:p>
          <a:p>
            <a:endParaRPr lang="de-DE" dirty="0"/>
          </a:p>
          <a:p>
            <a:r>
              <a:rPr lang="de-DE" b="1" dirty="0"/>
              <a:t>Code </a:t>
            </a:r>
            <a:r>
              <a:rPr lang="de-DE" b="1" dirty="0" err="1"/>
              <a:t>switching</a:t>
            </a:r>
            <a:r>
              <a:rPr lang="de-DE" b="1" dirty="0"/>
              <a:t> </a:t>
            </a:r>
            <a:r>
              <a:rPr lang="de-DE" dirty="0" err="1"/>
              <a:t>involves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recognition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different </a:t>
            </a:r>
            <a:r>
              <a:rPr lang="de-DE" dirty="0" err="1"/>
              <a:t>communicative</a:t>
            </a:r>
            <a:r>
              <a:rPr lang="de-DE" dirty="0"/>
              <a:t> </a:t>
            </a:r>
            <a:r>
              <a:rPr lang="de-DE" dirty="0" err="1"/>
              <a:t>expectations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different </a:t>
            </a:r>
            <a:r>
              <a:rPr lang="de-DE" dirty="0" err="1"/>
              <a:t>communication</a:t>
            </a:r>
            <a:r>
              <a:rPr lang="de-DE" dirty="0"/>
              <a:t> </a:t>
            </a:r>
          </a:p>
          <a:p>
            <a:r>
              <a:rPr lang="de-DE" dirty="0" err="1"/>
              <a:t>partners</a:t>
            </a:r>
            <a:r>
              <a:rPr lang="de-DE" dirty="0"/>
              <a:t>/</a:t>
            </a:r>
            <a:r>
              <a:rPr lang="de-DE" dirty="0" err="1"/>
              <a:t>environment</a:t>
            </a:r>
            <a:endParaRPr lang="de-DE" dirty="0"/>
          </a:p>
          <a:p>
            <a:endParaRPr lang="de-DE" dirty="0"/>
          </a:p>
          <a:p>
            <a:r>
              <a:rPr lang="de-DE" dirty="0"/>
              <a:t>E.G: 	A </a:t>
            </a:r>
            <a:r>
              <a:rPr lang="de-DE" dirty="0" err="1"/>
              <a:t>teenager</a:t>
            </a:r>
            <a:r>
              <a:rPr lang="de-DE" dirty="0"/>
              <a:t> </a:t>
            </a:r>
            <a:r>
              <a:rPr lang="de-DE" dirty="0" err="1"/>
              <a:t>uses</a:t>
            </a:r>
            <a:r>
              <a:rPr lang="de-DE" dirty="0"/>
              <a:t> a different </a:t>
            </a:r>
            <a:r>
              <a:rPr lang="de-DE" dirty="0" err="1"/>
              <a:t>conversational</a:t>
            </a:r>
            <a:r>
              <a:rPr lang="de-DE" dirty="0"/>
              <a:t> tone </a:t>
            </a:r>
            <a:r>
              <a:rPr lang="de-DE" dirty="0" err="1"/>
              <a:t>and</a:t>
            </a:r>
            <a:r>
              <a:rPr lang="de-DE" dirty="0"/>
              <a:t> different </a:t>
            </a:r>
            <a:r>
              <a:rPr lang="de-DE" dirty="0" err="1"/>
              <a:t>vocabulary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talking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friends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talking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</a:p>
          <a:p>
            <a:r>
              <a:rPr lang="de-DE" dirty="0"/>
              <a:t>	</a:t>
            </a:r>
            <a:r>
              <a:rPr lang="de-DE" dirty="0" err="1"/>
              <a:t>parent</a:t>
            </a:r>
            <a:endParaRPr lang="de-DE" dirty="0"/>
          </a:p>
          <a:p>
            <a:endParaRPr lang="de-DE" dirty="0"/>
          </a:p>
          <a:p>
            <a:r>
              <a:rPr lang="de-DE" dirty="0"/>
              <a:t>Also </a:t>
            </a:r>
            <a:r>
              <a:rPr lang="de-DE" dirty="0" err="1"/>
              <a:t>used</a:t>
            </a:r>
            <a:r>
              <a:rPr lang="de-DE" dirty="0"/>
              <a:t> in </a:t>
            </a:r>
            <a:r>
              <a:rPr lang="de-DE" dirty="0" err="1"/>
              <a:t>daily</a:t>
            </a:r>
            <a:r>
              <a:rPr lang="de-DE" dirty="0"/>
              <a:t> </a:t>
            </a:r>
            <a:r>
              <a:rPr lang="de-DE" dirty="0" err="1"/>
              <a:t>life</a:t>
            </a:r>
            <a:r>
              <a:rPr lang="de-DE" dirty="0"/>
              <a:t> but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focuses,linguistic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switching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begins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</a:t>
            </a:r>
            <a:r>
              <a:rPr lang="de-DE" dirty="0" err="1"/>
              <a:t>ages</a:t>
            </a:r>
            <a:r>
              <a:rPr lang="de-DE" dirty="0"/>
              <a:t> 4-5,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children</a:t>
            </a:r>
            <a:r>
              <a:rPr lang="de-DE" dirty="0"/>
              <a:t> </a:t>
            </a:r>
          </a:p>
          <a:p>
            <a:r>
              <a:rPr lang="de-DE" dirty="0" err="1"/>
              <a:t>begin</a:t>
            </a:r>
            <a:r>
              <a:rPr lang="de-DE" dirty="0"/>
              <a:t> </a:t>
            </a:r>
            <a:r>
              <a:rPr lang="de-DE" dirty="0" err="1"/>
              <a:t>intentionally</a:t>
            </a:r>
            <a:r>
              <a:rPr lang="de-DE" dirty="0"/>
              <a:t> </a:t>
            </a:r>
            <a:r>
              <a:rPr lang="de-DE" dirty="0" err="1"/>
              <a:t>talking</a:t>
            </a:r>
            <a:r>
              <a:rPr lang="de-DE" dirty="0"/>
              <a:t> </a:t>
            </a:r>
          </a:p>
          <a:p>
            <a:r>
              <a:rPr lang="de-DE" dirty="0"/>
              <a:t>in different </a:t>
            </a:r>
            <a:r>
              <a:rPr lang="de-DE" dirty="0" err="1"/>
              <a:t>ways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different </a:t>
            </a:r>
            <a:r>
              <a:rPr lang="de-DE" dirty="0" err="1"/>
              <a:t>people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2989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3613AEF-6F30-CC45-8414-AFBBF7FF1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B115D9D-3531-E848-97B4-961CA0B124FC}"/>
              </a:ext>
            </a:extLst>
          </p:cNvPr>
          <p:cNvSpPr txBox="1"/>
          <p:nvPr/>
        </p:nvSpPr>
        <p:spPr>
          <a:xfrm>
            <a:off x="4236334" y="288669"/>
            <a:ext cx="24926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Related</a:t>
            </a:r>
            <a:r>
              <a:rPr lang="de-DE" sz="3200" b="1" dirty="0"/>
              <a:t> Work</a:t>
            </a:r>
            <a:endParaRPr lang="de-DE" sz="3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690465-F93E-9945-B436-43BBD412DC4A}"/>
              </a:ext>
            </a:extLst>
          </p:cNvPr>
          <p:cNvSpPr txBox="1"/>
          <p:nvPr/>
        </p:nvSpPr>
        <p:spPr>
          <a:xfrm>
            <a:off x="230805" y="731929"/>
            <a:ext cx="11537261" cy="6463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2200" dirty="0"/>
          </a:p>
          <a:p>
            <a:r>
              <a:rPr lang="de-DE" sz="2200" dirty="0"/>
              <a:t>Communication </a:t>
            </a:r>
            <a:r>
              <a:rPr lang="de-DE" sz="2200" dirty="0" err="1"/>
              <a:t>repair</a:t>
            </a:r>
            <a:r>
              <a:rPr lang="de-DE" sz="2200" dirty="0"/>
              <a:t> </a:t>
            </a:r>
            <a:r>
              <a:rPr lang="de-DE" sz="2200" dirty="0" err="1"/>
              <a:t>refers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work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restoring</a:t>
            </a:r>
            <a:r>
              <a:rPr lang="de-DE" sz="2200" dirty="0"/>
              <a:t> </a:t>
            </a:r>
            <a:r>
              <a:rPr lang="de-DE" sz="2200" dirty="0" err="1"/>
              <a:t>shared</a:t>
            </a:r>
            <a:r>
              <a:rPr lang="de-DE" sz="2200" dirty="0"/>
              <a:t> </a:t>
            </a:r>
            <a:r>
              <a:rPr lang="de-DE" sz="2200" dirty="0" err="1"/>
              <a:t>understanding</a:t>
            </a:r>
            <a:r>
              <a:rPr lang="de-DE" sz="2200" dirty="0"/>
              <a:t> after </a:t>
            </a:r>
            <a:r>
              <a:rPr lang="de-DE" sz="2200" dirty="0" err="1"/>
              <a:t>conversational</a:t>
            </a:r>
            <a:r>
              <a:rPr lang="de-DE" sz="2200" dirty="0"/>
              <a:t> </a:t>
            </a:r>
          </a:p>
          <a:p>
            <a:r>
              <a:rPr lang="de-DE" sz="2200" dirty="0" err="1"/>
              <a:t>partners</a:t>
            </a:r>
            <a:r>
              <a:rPr lang="de-DE" sz="2200" dirty="0"/>
              <a:t> </a:t>
            </a:r>
            <a:r>
              <a:rPr lang="de-DE" sz="2200" dirty="0" err="1"/>
              <a:t>misunderstand</a:t>
            </a:r>
            <a:r>
              <a:rPr lang="de-DE" sz="2200" dirty="0"/>
              <a:t> </a:t>
            </a:r>
            <a:r>
              <a:rPr lang="de-DE" sz="2200" dirty="0" err="1"/>
              <a:t>each</a:t>
            </a:r>
            <a:r>
              <a:rPr lang="de-DE" sz="2200" dirty="0"/>
              <a:t> </a:t>
            </a:r>
            <a:r>
              <a:rPr lang="de-DE" sz="2200" dirty="0" err="1"/>
              <a:t>other</a:t>
            </a:r>
            <a:endParaRPr lang="de-DE" sz="2200" dirty="0"/>
          </a:p>
          <a:p>
            <a:endParaRPr lang="de-DE" sz="2200" dirty="0"/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de-DE" sz="2200" dirty="0"/>
              <a:t>Initial </a:t>
            </a:r>
            <a:r>
              <a:rPr lang="de-DE" sz="2200" dirty="0" err="1"/>
              <a:t>rephrase</a:t>
            </a:r>
            <a:endParaRPr lang="de-DE" sz="2200" dirty="0"/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de-DE" sz="2200" dirty="0" err="1"/>
              <a:t>code</a:t>
            </a:r>
            <a:r>
              <a:rPr lang="de-DE" sz="2200" dirty="0"/>
              <a:t> </a:t>
            </a:r>
            <a:r>
              <a:rPr lang="de-DE" sz="2200" dirty="0" err="1"/>
              <a:t>switching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an </a:t>
            </a:r>
            <a:r>
              <a:rPr lang="de-DE" sz="2200" dirty="0" err="1"/>
              <a:t>aid</a:t>
            </a:r>
            <a:endParaRPr lang="de-DE" sz="2200" dirty="0"/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de-DE" sz="2200" dirty="0" err="1"/>
              <a:t>can</a:t>
            </a:r>
            <a:r>
              <a:rPr lang="de-DE" sz="2200" dirty="0"/>
              <a:t> </a:t>
            </a:r>
            <a:r>
              <a:rPr lang="de-DE" sz="2200" dirty="0" err="1"/>
              <a:t>take</a:t>
            </a:r>
            <a:r>
              <a:rPr lang="de-DE" sz="2200" dirty="0"/>
              <a:t> </a:t>
            </a:r>
            <a:r>
              <a:rPr lang="de-DE" sz="2200" dirty="0" err="1"/>
              <a:t>many</a:t>
            </a:r>
            <a:r>
              <a:rPr lang="de-DE" sz="2200" dirty="0"/>
              <a:t> </a:t>
            </a:r>
            <a:r>
              <a:rPr lang="de-DE" sz="2200" dirty="0" err="1"/>
              <a:t>forms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are</a:t>
            </a:r>
            <a:r>
              <a:rPr lang="de-DE" sz="2200" dirty="0"/>
              <a:t> </a:t>
            </a:r>
            <a:r>
              <a:rPr lang="de-DE" sz="2200" dirty="0" err="1"/>
              <a:t>dependent</a:t>
            </a:r>
            <a:r>
              <a:rPr lang="de-DE" sz="2200" dirty="0"/>
              <a:t> on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communicator’s</a:t>
            </a:r>
            <a:r>
              <a:rPr lang="de-DE" sz="2200" dirty="0"/>
              <a:t> </a:t>
            </a:r>
            <a:r>
              <a:rPr lang="de-DE" sz="2200" dirty="0" err="1"/>
              <a:t>language</a:t>
            </a:r>
            <a:r>
              <a:rPr lang="de-DE" sz="2200" dirty="0"/>
              <a:t> </a:t>
            </a:r>
            <a:r>
              <a:rPr lang="de-DE" sz="2200" dirty="0" err="1"/>
              <a:t>abilities</a:t>
            </a:r>
            <a:endParaRPr lang="de-DE" sz="2200" dirty="0"/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de-DE" sz="2200" dirty="0" err="1"/>
              <a:t>E.g</a:t>
            </a:r>
            <a:r>
              <a:rPr lang="de-DE" sz="2200" dirty="0"/>
              <a:t> </a:t>
            </a:r>
            <a:r>
              <a:rPr lang="de-DE" sz="2200" dirty="0" err="1"/>
              <a:t>childs</a:t>
            </a:r>
            <a:r>
              <a:rPr lang="de-DE" sz="2200" dirty="0"/>
              <a:t> </a:t>
            </a:r>
            <a:r>
              <a:rPr lang="de-DE" sz="2200" dirty="0" err="1"/>
              <a:t>use</a:t>
            </a:r>
            <a:r>
              <a:rPr lang="de-DE" sz="2200" dirty="0"/>
              <a:t> </a:t>
            </a:r>
            <a:r>
              <a:rPr lang="de-DE" sz="2200" dirty="0" err="1"/>
              <a:t>repetition</a:t>
            </a:r>
            <a:endParaRPr lang="de-DE" sz="2200" dirty="0"/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de-DE" sz="2200" dirty="0" err="1"/>
              <a:t>Children</a:t>
            </a:r>
            <a:r>
              <a:rPr lang="de-DE" sz="2200" dirty="0"/>
              <a:t> </a:t>
            </a:r>
            <a:r>
              <a:rPr lang="de-DE" sz="2200" dirty="0" err="1"/>
              <a:t>ages</a:t>
            </a:r>
            <a:r>
              <a:rPr lang="de-DE" sz="2200" dirty="0"/>
              <a:t> </a:t>
            </a:r>
            <a:r>
              <a:rPr lang="de-DE" sz="2200" dirty="0" err="1"/>
              <a:t>nine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older</a:t>
            </a:r>
            <a:r>
              <a:rPr lang="de-DE" sz="2200" dirty="0"/>
              <a:t> </a:t>
            </a:r>
            <a:r>
              <a:rPr lang="de-DE" sz="2200" dirty="0" err="1"/>
              <a:t>might</a:t>
            </a:r>
            <a:r>
              <a:rPr lang="de-DE" sz="2200" dirty="0"/>
              <a:t> </a:t>
            </a:r>
            <a:r>
              <a:rPr lang="de-DE" sz="2200" dirty="0" err="1"/>
              <a:t>use</a:t>
            </a:r>
            <a:r>
              <a:rPr lang="de-DE" sz="2200" dirty="0"/>
              <a:t> </a:t>
            </a:r>
            <a:r>
              <a:rPr lang="de-DE" sz="2200" dirty="0" err="1"/>
              <a:t>contextual</a:t>
            </a:r>
            <a:r>
              <a:rPr lang="de-DE" sz="2200" dirty="0"/>
              <a:t> </a:t>
            </a:r>
            <a:r>
              <a:rPr lang="de-DE" sz="2200" dirty="0" err="1"/>
              <a:t>cues</a:t>
            </a:r>
            <a:r>
              <a:rPr lang="de-DE" sz="2200" dirty="0"/>
              <a:t>, such </a:t>
            </a:r>
            <a:r>
              <a:rPr lang="de-DE" sz="2200" dirty="0" err="1"/>
              <a:t>as</a:t>
            </a:r>
            <a:r>
              <a:rPr lang="de-DE" sz="2200" dirty="0"/>
              <a:t> </a:t>
            </a:r>
            <a:r>
              <a:rPr lang="de-DE" sz="2200" dirty="0" err="1"/>
              <a:t>defining</a:t>
            </a:r>
            <a:r>
              <a:rPr lang="de-DE" sz="2200" dirty="0"/>
              <a:t> </a:t>
            </a:r>
            <a:r>
              <a:rPr lang="de-DE" sz="2200" dirty="0" err="1"/>
              <a:t>terms</a:t>
            </a:r>
            <a:endParaRPr lang="de-DE" sz="2200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de-DE" sz="2200" dirty="0"/>
          </a:p>
          <a:p>
            <a:r>
              <a:rPr lang="de-DE" sz="2200" b="1" dirty="0" err="1"/>
              <a:t>Discourse</a:t>
            </a:r>
            <a:r>
              <a:rPr lang="de-DE" sz="2200" b="1" dirty="0"/>
              <a:t> </a:t>
            </a:r>
            <a:r>
              <a:rPr lang="de-DE" sz="2200" b="1" dirty="0" err="1"/>
              <a:t>scaffolding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a </a:t>
            </a:r>
            <a:r>
              <a:rPr lang="de-DE" sz="2200" dirty="0" err="1"/>
              <a:t>mechanism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guide</a:t>
            </a:r>
            <a:r>
              <a:rPr lang="de-DE" sz="2200" dirty="0"/>
              <a:t> </a:t>
            </a:r>
            <a:r>
              <a:rPr lang="de-DE" sz="2200" dirty="0" err="1"/>
              <a:t>learning</a:t>
            </a:r>
            <a:r>
              <a:rPr lang="de-DE" sz="2200" dirty="0"/>
              <a:t> </a:t>
            </a:r>
            <a:r>
              <a:rPr lang="de-DE" sz="2200" dirty="0" err="1"/>
              <a:t>through</a:t>
            </a:r>
            <a:r>
              <a:rPr lang="de-DE" sz="2200" dirty="0"/>
              <a:t> </a:t>
            </a:r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strategies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</a:p>
          <a:p>
            <a:r>
              <a:rPr lang="de-DE" sz="2200" dirty="0" err="1"/>
              <a:t>intention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gradually</a:t>
            </a:r>
            <a:r>
              <a:rPr lang="de-DE" sz="2200" dirty="0"/>
              <a:t> </a:t>
            </a:r>
            <a:r>
              <a:rPr lang="de-DE" sz="2200" dirty="0" err="1"/>
              <a:t>transferring</a:t>
            </a:r>
            <a:r>
              <a:rPr lang="de-DE" sz="2200" dirty="0"/>
              <a:t> </a:t>
            </a:r>
            <a:r>
              <a:rPr lang="de-DE" sz="2200" dirty="0" err="1"/>
              <a:t>skills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/>
              <a:t>responsibility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learner</a:t>
            </a:r>
            <a:endParaRPr lang="de-DE" sz="2200" dirty="0"/>
          </a:p>
          <a:p>
            <a:pPr marL="274320" lvl="1" indent="0">
              <a:buNone/>
            </a:pPr>
            <a:endParaRPr lang="de-DE" sz="2200" dirty="0"/>
          </a:p>
          <a:p>
            <a:r>
              <a:rPr lang="de-DE" sz="2200" dirty="0"/>
              <a:t>An </a:t>
            </a:r>
            <a:r>
              <a:rPr lang="de-DE" sz="2200" dirty="0" err="1"/>
              <a:t>example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discourse</a:t>
            </a:r>
            <a:r>
              <a:rPr lang="de-DE" sz="2200" dirty="0"/>
              <a:t> </a:t>
            </a:r>
            <a:r>
              <a:rPr lang="de-DE" sz="2200" dirty="0" err="1"/>
              <a:t>scaffolding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when</a:t>
            </a:r>
            <a:r>
              <a:rPr lang="de-DE" sz="2200" dirty="0"/>
              <a:t> a </a:t>
            </a:r>
            <a:r>
              <a:rPr lang="de-DE" sz="2200" dirty="0" err="1"/>
              <a:t>child</a:t>
            </a:r>
            <a:r>
              <a:rPr lang="de-DE" sz="2200" dirty="0"/>
              <a:t> </a:t>
            </a:r>
            <a:r>
              <a:rPr lang="de-DE" sz="2200" dirty="0" err="1"/>
              <a:t>says</a:t>
            </a:r>
            <a:r>
              <a:rPr lang="de-DE" sz="2200" dirty="0"/>
              <a:t>, “</a:t>
            </a:r>
            <a:r>
              <a:rPr lang="de-DE" sz="2200" dirty="0" err="1"/>
              <a:t>cookie</a:t>
            </a:r>
            <a:r>
              <a:rPr lang="de-DE" sz="2200" dirty="0"/>
              <a:t>,” </a:t>
            </a:r>
            <a:r>
              <a:rPr lang="de-DE" sz="2200" dirty="0" err="1"/>
              <a:t>and</a:t>
            </a:r>
            <a:r>
              <a:rPr lang="de-DE" sz="2200" dirty="0"/>
              <a:t> a </a:t>
            </a:r>
            <a:r>
              <a:rPr lang="de-DE" sz="2200" dirty="0" err="1"/>
              <a:t>parent</a:t>
            </a:r>
            <a:r>
              <a:rPr lang="de-DE" sz="2200" dirty="0"/>
              <a:t> </a:t>
            </a:r>
            <a:r>
              <a:rPr lang="de-DE" sz="2200" dirty="0" err="1"/>
              <a:t>responds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an </a:t>
            </a:r>
          </a:p>
          <a:p>
            <a:r>
              <a:rPr lang="de-DE" sz="2200" dirty="0" err="1"/>
              <a:t>expansion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child’s</a:t>
            </a:r>
            <a:r>
              <a:rPr lang="de-DE" sz="2200" dirty="0"/>
              <a:t> </a:t>
            </a:r>
            <a:r>
              <a:rPr lang="de-DE" sz="2200" dirty="0" err="1"/>
              <a:t>utterance</a:t>
            </a:r>
            <a:r>
              <a:rPr lang="de-DE" sz="2200" dirty="0"/>
              <a:t>: “</a:t>
            </a:r>
            <a:r>
              <a:rPr lang="de-DE" sz="2200" dirty="0" err="1"/>
              <a:t>you</a:t>
            </a:r>
            <a:r>
              <a:rPr lang="de-DE" sz="2200" dirty="0"/>
              <a:t> </a:t>
            </a:r>
            <a:r>
              <a:rPr lang="de-DE" sz="2200" dirty="0" err="1"/>
              <a:t>want</a:t>
            </a:r>
            <a:r>
              <a:rPr lang="de-DE" sz="2200" dirty="0"/>
              <a:t> </a:t>
            </a:r>
            <a:r>
              <a:rPr lang="de-DE" sz="2200" dirty="0" err="1"/>
              <a:t>more</a:t>
            </a:r>
            <a:r>
              <a:rPr lang="de-DE" sz="2200" dirty="0"/>
              <a:t> </a:t>
            </a:r>
            <a:r>
              <a:rPr lang="de-DE" sz="2200" dirty="0" err="1"/>
              <a:t>cookies</a:t>
            </a:r>
            <a:r>
              <a:rPr lang="de-DE" sz="2200" dirty="0"/>
              <a:t>.</a:t>
            </a:r>
          </a:p>
          <a:p>
            <a:endParaRPr lang="de-DE" sz="2200" dirty="0"/>
          </a:p>
          <a:p>
            <a:pPr marL="617220" lvl="1" indent="-342900">
              <a:buFont typeface="Wingdings" pitchFamily="2" charset="2"/>
              <a:buChar char="§"/>
            </a:pPr>
            <a:r>
              <a:rPr lang="de-DE" sz="2200" b="1" dirty="0"/>
              <a:t>Human Computer Interaction</a:t>
            </a:r>
          </a:p>
          <a:p>
            <a:pPr marL="274320" lvl="1" indent="0">
              <a:buNone/>
            </a:pPr>
            <a:endParaRPr lang="de-DE" sz="22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094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0DA981-C38B-334B-A584-DCFC2D217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5732" cy="11621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6B10BD-31A5-D44B-B1DD-7FD28153723A}"/>
              </a:ext>
            </a:extLst>
          </p:cNvPr>
          <p:cNvSpPr txBox="1"/>
          <p:nvPr/>
        </p:nvSpPr>
        <p:spPr>
          <a:xfrm>
            <a:off x="2534855" y="288669"/>
            <a:ext cx="87278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Communication </a:t>
            </a:r>
            <a:r>
              <a:rPr lang="de-DE" sz="3200" b="1" dirty="0" err="1"/>
              <a:t>Breakdowns</a:t>
            </a:r>
            <a:r>
              <a:rPr lang="de-DE" sz="3200" b="1" dirty="0"/>
              <a:t> </a:t>
            </a:r>
            <a:r>
              <a:rPr lang="de-DE" sz="3200" b="1" dirty="0" err="1"/>
              <a:t>with</a:t>
            </a:r>
            <a:r>
              <a:rPr lang="de-DE" sz="3200" b="1" dirty="0"/>
              <a:t> Voice Interfaces</a:t>
            </a:r>
            <a:endParaRPr lang="de-DE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F2229A-9A9F-0143-8286-36019E8A78F9}"/>
              </a:ext>
            </a:extLst>
          </p:cNvPr>
          <p:cNvSpPr txBox="1"/>
          <p:nvPr/>
        </p:nvSpPr>
        <p:spPr>
          <a:xfrm>
            <a:off x="254643" y="1162115"/>
            <a:ext cx="11595354" cy="5509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 err="1"/>
              <a:t>Despite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“</a:t>
            </a:r>
            <a:r>
              <a:rPr lang="de-DE" sz="2200" dirty="0" err="1"/>
              <a:t>conversational</a:t>
            </a:r>
            <a:r>
              <a:rPr lang="de-DE" sz="2200" dirty="0"/>
              <a:t>” </a:t>
            </a:r>
            <a:r>
              <a:rPr lang="de-DE" sz="2200" dirty="0" err="1"/>
              <a:t>interface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conversational</a:t>
            </a:r>
            <a:r>
              <a:rPr lang="de-DE" sz="2200" dirty="0"/>
              <a:t> </a:t>
            </a:r>
            <a:r>
              <a:rPr lang="de-DE" sz="2200" dirty="0" err="1"/>
              <a:t>agents</a:t>
            </a:r>
            <a:r>
              <a:rPr lang="de-DE" sz="2200" dirty="0"/>
              <a:t>, </a:t>
            </a:r>
            <a:r>
              <a:rPr lang="de-DE" sz="2200" dirty="0" err="1"/>
              <a:t>people</a:t>
            </a:r>
            <a:r>
              <a:rPr lang="de-DE" sz="2200" dirty="0"/>
              <a:t> </a:t>
            </a:r>
            <a:r>
              <a:rPr lang="de-DE" sz="2200" dirty="0" err="1"/>
              <a:t>are</a:t>
            </a:r>
            <a:r>
              <a:rPr lang="de-DE" sz="2200" dirty="0"/>
              <a:t> not </a:t>
            </a:r>
            <a:r>
              <a:rPr lang="de-DE" sz="2200" dirty="0" err="1"/>
              <a:t>yet</a:t>
            </a:r>
            <a:r>
              <a:rPr lang="de-DE" sz="2200" dirty="0"/>
              <a:t> </a:t>
            </a:r>
            <a:r>
              <a:rPr lang="de-DE" sz="2200" dirty="0" err="1"/>
              <a:t>able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talk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</a:p>
          <a:p>
            <a:r>
              <a:rPr lang="de-DE" sz="2200" dirty="0" err="1"/>
              <a:t>technology</a:t>
            </a:r>
            <a:r>
              <a:rPr lang="de-DE" sz="2200" dirty="0"/>
              <a:t> in </a:t>
            </a:r>
            <a:r>
              <a:rPr lang="de-DE" sz="2200" dirty="0" err="1"/>
              <a:t>the</a:t>
            </a:r>
            <a:r>
              <a:rPr lang="de-DE" sz="2200" dirty="0"/>
              <a:t> same </a:t>
            </a:r>
            <a:r>
              <a:rPr lang="de-DE" sz="2200" dirty="0" err="1"/>
              <a:t>way</a:t>
            </a:r>
            <a:r>
              <a:rPr lang="de-DE" sz="2200" dirty="0"/>
              <a:t> </a:t>
            </a:r>
            <a:r>
              <a:rPr lang="de-DE" sz="2200" dirty="0" err="1"/>
              <a:t>that</a:t>
            </a:r>
            <a:r>
              <a:rPr lang="de-DE" sz="2200" dirty="0"/>
              <a:t> </a:t>
            </a:r>
            <a:r>
              <a:rPr lang="de-DE" sz="2200" dirty="0" err="1"/>
              <a:t>they</a:t>
            </a:r>
            <a:r>
              <a:rPr lang="de-DE" sz="2200" dirty="0"/>
              <a:t> </a:t>
            </a:r>
            <a:r>
              <a:rPr lang="de-DE" sz="2200" dirty="0" err="1"/>
              <a:t>talk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other</a:t>
            </a:r>
            <a:r>
              <a:rPr lang="de-DE" sz="2200" dirty="0"/>
              <a:t> </a:t>
            </a:r>
            <a:r>
              <a:rPr lang="de-DE" sz="2200" dirty="0" err="1"/>
              <a:t>people</a:t>
            </a:r>
            <a:endParaRPr lang="de-DE" sz="2200" dirty="0"/>
          </a:p>
          <a:p>
            <a:endParaRPr lang="de-DE" sz="2200" dirty="0"/>
          </a:p>
          <a:p>
            <a:r>
              <a:rPr lang="de-DE" sz="2200" dirty="0" err="1"/>
              <a:t>when</a:t>
            </a:r>
            <a:r>
              <a:rPr lang="de-DE" sz="2200" dirty="0"/>
              <a:t> a </a:t>
            </a:r>
            <a:r>
              <a:rPr lang="de-DE" sz="2200" dirty="0" err="1"/>
              <a:t>communication</a:t>
            </a:r>
            <a:r>
              <a:rPr lang="de-DE" sz="2200" dirty="0"/>
              <a:t> breakdown </a:t>
            </a:r>
            <a:r>
              <a:rPr lang="de-DE" sz="2200" dirty="0" err="1"/>
              <a:t>occurs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a </a:t>
            </a:r>
            <a:r>
              <a:rPr lang="de-DE" sz="2200" dirty="0" err="1"/>
              <a:t>conversational</a:t>
            </a:r>
            <a:r>
              <a:rPr lang="de-DE" sz="2200" dirty="0"/>
              <a:t> </a:t>
            </a:r>
            <a:r>
              <a:rPr lang="de-DE" sz="2200" dirty="0" err="1"/>
              <a:t>agent</a:t>
            </a:r>
            <a:r>
              <a:rPr lang="de-DE" sz="2200" dirty="0"/>
              <a:t>, multiple </a:t>
            </a:r>
            <a:r>
              <a:rPr lang="de-DE" sz="2200" dirty="0" err="1"/>
              <a:t>people</a:t>
            </a:r>
            <a:r>
              <a:rPr lang="de-DE" sz="2200" dirty="0"/>
              <a:t> </a:t>
            </a:r>
            <a:r>
              <a:rPr lang="de-DE" sz="2200" dirty="0" err="1"/>
              <a:t>attempt</a:t>
            </a:r>
            <a:r>
              <a:rPr lang="de-DE" sz="2200" dirty="0"/>
              <a:t> </a:t>
            </a:r>
          </a:p>
          <a:p>
            <a:r>
              <a:rPr lang="de-DE" sz="2200" dirty="0" err="1"/>
              <a:t>communication</a:t>
            </a:r>
            <a:r>
              <a:rPr lang="de-DE" sz="2200" dirty="0"/>
              <a:t> </a:t>
            </a:r>
            <a:r>
              <a:rPr lang="de-DE" sz="2200" dirty="0" err="1"/>
              <a:t>repairs</a:t>
            </a:r>
            <a:r>
              <a:rPr lang="de-DE" sz="2200" dirty="0"/>
              <a:t>, </a:t>
            </a:r>
            <a:r>
              <a:rPr lang="de-DE" sz="2200" dirty="0" err="1"/>
              <a:t>passing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phone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 </a:t>
            </a:r>
            <a:r>
              <a:rPr lang="de-DE" sz="2200" dirty="0" err="1"/>
              <a:t>person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person</a:t>
            </a:r>
            <a:endParaRPr lang="de-DE" sz="2200" dirty="0"/>
          </a:p>
          <a:p>
            <a:endParaRPr lang="de-DE" sz="2200" dirty="0"/>
          </a:p>
          <a:p>
            <a:r>
              <a:rPr lang="de-DE" sz="2200" b="1" dirty="0" err="1"/>
              <a:t>Our</a:t>
            </a:r>
            <a:r>
              <a:rPr lang="de-DE" sz="2200" b="1" dirty="0"/>
              <a:t> </a:t>
            </a:r>
            <a:r>
              <a:rPr lang="de-DE" sz="2200" b="1" dirty="0" err="1"/>
              <a:t>specific</a:t>
            </a:r>
            <a:r>
              <a:rPr lang="de-DE" sz="2200" b="1" dirty="0"/>
              <a:t> </a:t>
            </a:r>
            <a:r>
              <a:rPr lang="de-DE" sz="2200" b="1" dirty="0" err="1"/>
              <a:t>interest</a:t>
            </a:r>
            <a:r>
              <a:rPr lang="de-DE" sz="2200" b="1" dirty="0"/>
              <a:t> </a:t>
            </a:r>
            <a:r>
              <a:rPr lang="de-DE" sz="2200" b="1" dirty="0" err="1"/>
              <a:t>is</a:t>
            </a:r>
            <a:r>
              <a:rPr lang="de-DE" sz="2200" b="1" dirty="0"/>
              <a:t> </a:t>
            </a:r>
            <a:r>
              <a:rPr lang="de-DE" sz="2200" b="1" dirty="0" err="1"/>
              <a:t>how</a:t>
            </a:r>
            <a:r>
              <a:rPr lang="de-DE" sz="2200" b="1" dirty="0"/>
              <a:t> </a:t>
            </a:r>
            <a:r>
              <a:rPr lang="de-DE" sz="2200" b="1" dirty="0" err="1"/>
              <a:t>families</a:t>
            </a:r>
            <a:r>
              <a:rPr lang="de-DE" sz="2200" b="1" dirty="0"/>
              <a:t> </a:t>
            </a:r>
            <a:r>
              <a:rPr lang="de-DE" sz="2200" b="1" dirty="0" err="1"/>
              <a:t>repair</a:t>
            </a:r>
            <a:r>
              <a:rPr lang="de-DE" sz="2200" b="1" dirty="0"/>
              <a:t> </a:t>
            </a:r>
            <a:r>
              <a:rPr lang="de-DE" sz="2200" b="1" dirty="0" err="1"/>
              <a:t>communication</a:t>
            </a:r>
            <a:r>
              <a:rPr lang="de-DE" sz="2200" b="1" dirty="0"/>
              <a:t> </a:t>
            </a:r>
            <a:r>
              <a:rPr lang="de-DE" sz="2200" b="1" dirty="0" err="1"/>
              <a:t>breakdowns</a:t>
            </a:r>
            <a:endParaRPr lang="de-DE" sz="2200" b="1" dirty="0"/>
          </a:p>
          <a:p>
            <a:endParaRPr lang="de-DE" sz="2200" dirty="0"/>
          </a:p>
          <a:p>
            <a:r>
              <a:rPr lang="de-DE" sz="2200" dirty="0"/>
              <a:t>Joint Media Engagement JME</a:t>
            </a:r>
          </a:p>
          <a:p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 err="1"/>
              <a:t>Parents</a:t>
            </a:r>
            <a:r>
              <a:rPr lang="de-DE" sz="2200" dirty="0"/>
              <a:t>, </a:t>
            </a:r>
            <a:r>
              <a:rPr lang="de-DE" sz="2200" dirty="0" err="1"/>
              <a:t>use</a:t>
            </a:r>
            <a:r>
              <a:rPr lang="de-DE" sz="2200" dirty="0"/>
              <a:t> </a:t>
            </a:r>
            <a:r>
              <a:rPr lang="de-DE" sz="2200" dirty="0" err="1"/>
              <a:t>media</a:t>
            </a:r>
            <a:r>
              <a:rPr lang="de-DE" sz="2200" dirty="0"/>
              <a:t> </a:t>
            </a:r>
            <a:r>
              <a:rPr lang="de-DE" sz="2200" dirty="0" err="1"/>
              <a:t>as</a:t>
            </a:r>
            <a:r>
              <a:rPr lang="de-DE" sz="2200" dirty="0"/>
              <a:t> </a:t>
            </a:r>
            <a:r>
              <a:rPr lang="de-DE" sz="2200" dirty="0" err="1"/>
              <a:t>shared</a:t>
            </a:r>
            <a:r>
              <a:rPr lang="de-DE" sz="2200" dirty="0"/>
              <a:t> </a:t>
            </a:r>
            <a:r>
              <a:rPr lang="de-DE" sz="2200" dirty="0" err="1"/>
              <a:t>learning</a:t>
            </a:r>
            <a:r>
              <a:rPr lang="de-DE" sz="2200" dirty="0"/>
              <a:t> </a:t>
            </a:r>
            <a:r>
              <a:rPr lang="de-DE" sz="2200" dirty="0" err="1"/>
              <a:t>opportunities</a:t>
            </a:r>
            <a:endParaRPr lang="de-DE" sz="2200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sz="2200" dirty="0" err="1"/>
              <a:t>Children</a:t>
            </a:r>
            <a:r>
              <a:rPr lang="de-DE" sz="2200" dirty="0"/>
              <a:t> </a:t>
            </a:r>
            <a:r>
              <a:rPr lang="de-DE" sz="2200" dirty="0" err="1"/>
              <a:t>struggled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formulate</a:t>
            </a:r>
            <a:r>
              <a:rPr lang="de-DE" sz="2200" dirty="0"/>
              <a:t> </a:t>
            </a:r>
            <a:r>
              <a:rPr lang="de-DE" sz="2200" dirty="0" err="1"/>
              <a:t>queries</a:t>
            </a:r>
            <a:endParaRPr lang="de-DE" sz="2200" dirty="0"/>
          </a:p>
          <a:p>
            <a:endParaRPr lang="de-DE" sz="2200" dirty="0"/>
          </a:p>
          <a:p>
            <a:endParaRPr lang="de-DE" sz="2200" dirty="0"/>
          </a:p>
          <a:p>
            <a:endParaRPr lang="de-DE" sz="2200" dirty="0"/>
          </a:p>
          <a:p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186417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1598</TotalTime>
  <Words>2407</Words>
  <Application>Microsoft Macintosh PowerPoint</Application>
  <PresentationFormat>Widescreen</PresentationFormat>
  <Paragraphs>402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Calibri Light</vt:lpstr>
      <vt:lpstr>Cambria</vt:lpstr>
      <vt:lpstr>Courier New</vt:lpstr>
      <vt:lpstr>Times New Roman</vt:lpstr>
      <vt:lpstr>Wingdings</vt:lpstr>
      <vt:lpstr>Office Theme</vt:lpstr>
      <vt:lpstr>    Communication Breakdowns   Between   Families and Alexa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Communication Breakdowns Between Families and Alexa 2019 </dc:title>
  <dc:creator>Syed Zain Ali</dc:creator>
  <cp:lastModifiedBy>Syed Zain Ali</cp:lastModifiedBy>
  <cp:revision>166</cp:revision>
  <dcterms:created xsi:type="dcterms:W3CDTF">2024-05-02T08:26:06Z</dcterms:created>
  <dcterms:modified xsi:type="dcterms:W3CDTF">2024-05-15T13:28:22Z</dcterms:modified>
</cp:coreProperties>
</file>

<file path=docProps/thumbnail.jpeg>
</file>